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8"/>
  </p:notesMasterIdLst>
  <p:sldIdLst>
    <p:sldId id="764" r:id="rId5"/>
    <p:sldId id="720" r:id="rId6"/>
    <p:sldId id="985" r:id="rId7"/>
    <p:sldId id="974" r:id="rId8"/>
    <p:sldId id="918" r:id="rId9"/>
    <p:sldId id="919" r:id="rId10"/>
    <p:sldId id="920" r:id="rId11"/>
    <p:sldId id="921" r:id="rId12"/>
    <p:sldId id="975" r:id="rId13"/>
    <p:sldId id="922" r:id="rId14"/>
    <p:sldId id="923" r:id="rId15"/>
    <p:sldId id="915" r:id="rId16"/>
    <p:sldId id="924" r:id="rId17"/>
    <p:sldId id="925" r:id="rId18"/>
    <p:sldId id="926" r:id="rId19"/>
    <p:sldId id="927" r:id="rId20"/>
    <p:sldId id="973" r:id="rId21"/>
    <p:sldId id="928" r:id="rId22"/>
    <p:sldId id="929" r:id="rId23"/>
    <p:sldId id="930" r:id="rId24"/>
    <p:sldId id="932" r:id="rId25"/>
    <p:sldId id="933" r:id="rId26"/>
    <p:sldId id="934" r:id="rId27"/>
    <p:sldId id="976" r:id="rId28"/>
    <p:sldId id="977" r:id="rId29"/>
    <p:sldId id="935" r:id="rId30"/>
    <p:sldId id="937" r:id="rId31"/>
    <p:sldId id="978" r:id="rId32"/>
    <p:sldId id="940" r:id="rId33"/>
    <p:sldId id="979" r:id="rId34"/>
    <p:sldId id="941" r:id="rId35"/>
    <p:sldId id="980" r:id="rId36"/>
    <p:sldId id="943" r:id="rId37"/>
    <p:sldId id="944" r:id="rId38"/>
    <p:sldId id="981" r:id="rId39"/>
    <p:sldId id="947" r:id="rId40"/>
    <p:sldId id="950" r:id="rId41"/>
    <p:sldId id="951" r:id="rId42"/>
    <p:sldId id="982" r:id="rId43"/>
    <p:sldId id="954" r:id="rId44"/>
    <p:sldId id="955" r:id="rId45"/>
    <p:sldId id="952" r:id="rId46"/>
    <p:sldId id="949" r:id="rId47"/>
    <p:sldId id="956" r:id="rId48"/>
    <p:sldId id="957" r:id="rId49"/>
    <p:sldId id="958" r:id="rId50"/>
    <p:sldId id="959" r:id="rId51"/>
    <p:sldId id="960" r:id="rId52"/>
    <p:sldId id="961" r:id="rId53"/>
    <p:sldId id="962" r:id="rId54"/>
    <p:sldId id="963" r:id="rId55"/>
    <p:sldId id="964" r:id="rId56"/>
    <p:sldId id="965" r:id="rId57"/>
    <p:sldId id="966" r:id="rId58"/>
    <p:sldId id="967" r:id="rId59"/>
    <p:sldId id="968" r:id="rId60"/>
    <p:sldId id="969" r:id="rId61"/>
    <p:sldId id="970" r:id="rId62"/>
    <p:sldId id="983" r:id="rId63"/>
    <p:sldId id="971" r:id="rId64"/>
    <p:sldId id="972" r:id="rId65"/>
    <p:sldId id="984" r:id="rId66"/>
    <p:sldId id="47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8F8F8"/>
    <a:srgbClr val="65A9D9"/>
    <a:srgbClr val="E5E4E2"/>
    <a:srgbClr val="FFD700"/>
    <a:srgbClr val="C0C0C0"/>
    <a:srgbClr val="75663F"/>
    <a:srgbClr val="ED7D31"/>
    <a:srgbClr val="F48830"/>
    <a:srgbClr val="43A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2" autoAdjust="0"/>
    <p:restoredTop sz="77920" autoAdjust="0"/>
  </p:normalViewPr>
  <p:slideViewPr>
    <p:cSldViewPr snapToGrid="0" snapToObjects="1">
      <p:cViewPr varScale="1">
        <p:scale>
          <a:sx n="86" d="100"/>
          <a:sy n="86" d="100"/>
        </p:scale>
        <p:origin x="9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utili" userId="3d89b20f-5ffb-4c77-9cfa-572ff4be301d" providerId="ADAL" clId="{8AE0A312-B15E-1748-BE68-545BA4A8E97E}"/>
    <pc:docChg chg="undo redo custSel addSld modSld">
      <pc:chgData name="Marco Autili" userId="3d89b20f-5ffb-4c77-9cfa-572ff4be301d" providerId="ADAL" clId="{8AE0A312-B15E-1748-BE68-545BA4A8E97E}" dt="2023-05-03T10:57:10.652" v="905" actId="14100"/>
      <pc:docMkLst>
        <pc:docMk/>
      </pc:docMkLst>
      <pc:sldChg chg="modSp mod">
        <pc:chgData name="Marco Autili" userId="3d89b20f-5ffb-4c77-9cfa-572ff4be301d" providerId="ADAL" clId="{8AE0A312-B15E-1748-BE68-545BA4A8E97E}" dt="2023-04-28T09:40:48.891" v="254" actId="404"/>
        <pc:sldMkLst>
          <pc:docMk/>
          <pc:sldMk cId="623034505" sldId="915"/>
        </pc:sldMkLst>
        <pc:spChg chg="mod">
          <ac:chgData name="Marco Autili" userId="3d89b20f-5ffb-4c77-9cfa-572ff4be301d" providerId="ADAL" clId="{8AE0A312-B15E-1748-BE68-545BA4A8E97E}" dt="2023-04-28T09:40:48.891" v="254" actId="404"/>
          <ac:spMkLst>
            <pc:docMk/>
            <pc:sldMk cId="623034505" sldId="915"/>
            <ac:spMk id="2" creationId="{00000000-0000-0000-0000-000000000000}"/>
          </ac:spMkLst>
        </pc:spChg>
      </pc:sldChg>
      <pc:sldChg chg="modSp mod">
        <pc:chgData name="Marco Autili" userId="3d89b20f-5ffb-4c77-9cfa-572ff4be301d" providerId="ADAL" clId="{8AE0A312-B15E-1748-BE68-545BA4A8E97E}" dt="2023-05-03T10:57:10.652" v="905" actId="14100"/>
        <pc:sldMkLst>
          <pc:docMk/>
          <pc:sldMk cId="1848827842" sldId="921"/>
        </pc:sldMkLst>
        <pc:spChg chg="mod">
          <ac:chgData name="Marco Autili" userId="3d89b20f-5ffb-4c77-9cfa-572ff4be301d" providerId="ADAL" clId="{8AE0A312-B15E-1748-BE68-545BA4A8E97E}" dt="2023-05-03T10:57:10.652" v="905" actId="14100"/>
          <ac:spMkLst>
            <pc:docMk/>
            <pc:sldMk cId="1848827842" sldId="921"/>
            <ac:spMk id="17" creationId="{D0C56FBF-DEE2-0845-BE10-11C9C0D9C821}"/>
          </ac:spMkLst>
        </pc:spChg>
      </pc:sldChg>
      <pc:sldChg chg="addSp modSp mod modNotesTx">
        <pc:chgData name="Marco Autili" userId="3d89b20f-5ffb-4c77-9cfa-572ff4be301d" providerId="ADAL" clId="{8AE0A312-B15E-1748-BE68-545BA4A8E97E}" dt="2023-04-28T10:57:13.612" v="345" actId="113"/>
        <pc:sldMkLst>
          <pc:docMk/>
          <pc:sldMk cId="267834451" sldId="924"/>
        </pc:sldMkLst>
        <pc:spChg chg="add mod">
          <ac:chgData name="Marco Autili" userId="3d89b20f-5ffb-4c77-9cfa-572ff4be301d" providerId="ADAL" clId="{8AE0A312-B15E-1748-BE68-545BA4A8E97E}" dt="2023-04-28T10:55:55.961" v="333" actId="1036"/>
          <ac:spMkLst>
            <pc:docMk/>
            <pc:sldMk cId="267834451" sldId="924"/>
            <ac:spMk id="8" creationId="{DE766645-FC28-C77E-B9B7-43ABC73AA4A1}"/>
          </ac:spMkLst>
        </pc:spChg>
      </pc:sldChg>
      <pc:sldChg chg="modNotesTx">
        <pc:chgData name="Marco Autili" userId="3d89b20f-5ffb-4c77-9cfa-572ff4be301d" providerId="ADAL" clId="{8AE0A312-B15E-1748-BE68-545BA4A8E97E}" dt="2023-04-28T10:57:04.706" v="341" actId="20577"/>
        <pc:sldMkLst>
          <pc:docMk/>
          <pc:sldMk cId="2970138882" sldId="925"/>
        </pc:sldMkLst>
      </pc:sldChg>
      <pc:sldChg chg="addSp modSp mod modNotesTx">
        <pc:chgData name="Marco Autili" userId="3d89b20f-5ffb-4c77-9cfa-572ff4be301d" providerId="ADAL" clId="{8AE0A312-B15E-1748-BE68-545BA4A8E97E}" dt="2023-04-27T14:26:46.520" v="202" actId="20577"/>
        <pc:sldMkLst>
          <pc:docMk/>
          <pc:sldMk cId="378670463" sldId="930"/>
        </pc:sldMkLst>
        <pc:spChg chg="add mod">
          <ac:chgData name="Marco Autili" userId="3d89b20f-5ffb-4c77-9cfa-572ff4be301d" providerId="ADAL" clId="{8AE0A312-B15E-1748-BE68-545BA4A8E97E}" dt="2023-04-27T14:26:46.520" v="202" actId="20577"/>
          <ac:spMkLst>
            <pc:docMk/>
            <pc:sldMk cId="378670463" sldId="930"/>
            <ac:spMk id="11" creationId="{05B87CA5-536E-E0D2-35EC-5E124ED84ED2}"/>
          </ac:spMkLst>
        </pc:spChg>
        <pc:picChg chg="mod">
          <ac:chgData name="Marco Autili" userId="3d89b20f-5ffb-4c77-9cfa-572ff4be301d" providerId="ADAL" clId="{8AE0A312-B15E-1748-BE68-545BA4A8E97E}" dt="2023-04-27T14:19:38.500" v="134" actId="1076"/>
          <ac:picMkLst>
            <pc:docMk/>
            <pc:sldMk cId="378670463" sldId="930"/>
            <ac:picMk id="3" creationId="{00000000-0000-0000-0000-000000000000}"/>
          </ac:picMkLst>
        </pc:picChg>
        <pc:cxnChg chg="add mod">
          <ac:chgData name="Marco Autili" userId="3d89b20f-5ffb-4c77-9cfa-572ff4be301d" providerId="ADAL" clId="{8AE0A312-B15E-1748-BE68-545BA4A8E97E}" dt="2023-04-27T14:19:32.902" v="132" actId="1076"/>
          <ac:cxnSpMkLst>
            <pc:docMk/>
            <pc:sldMk cId="378670463" sldId="930"/>
            <ac:cxnSpMk id="10" creationId="{42464FC4-FE92-9EAE-F949-2F9C1B30D926}"/>
          </ac:cxnSpMkLst>
        </pc:cxnChg>
      </pc:sldChg>
      <pc:sldChg chg="modNotesTx">
        <pc:chgData name="Marco Autili" userId="3d89b20f-5ffb-4c77-9cfa-572ff4be301d" providerId="ADAL" clId="{8AE0A312-B15E-1748-BE68-545BA4A8E97E}" dt="2023-04-27T14:26:42.135" v="200" actId="20577"/>
        <pc:sldMkLst>
          <pc:docMk/>
          <pc:sldMk cId="428482619" sldId="937"/>
        </pc:sldMkLst>
      </pc:sldChg>
      <pc:sldChg chg="addSp modSp mod">
        <pc:chgData name="Marco Autili" userId="3d89b20f-5ffb-4c77-9cfa-572ff4be301d" providerId="ADAL" clId="{8AE0A312-B15E-1748-BE68-545BA4A8E97E}" dt="2023-04-28T11:56:41.534" v="434" actId="1036"/>
        <pc:sldMkLst>
          <pc:docMk/>
          <pc:sldMk cId="1921582327" sldId="972"/>
        </pc:sldMkLst>
        <pc:spChg chg="add mod">
          <ac:chgData name="Marco Autili" userId="3d89b20f-5ffb-4c77-9cfa-572ff4be301d" providerId="ADAL" clId="{8AE0A312-B15E-1748-BE68-545BA4A8E97E}" dt="2023-04-28T11:56:41.534" v="434" actId="1036"/>
          <ac:spMkLst>
            <pc:docMk/>
            <pc:sldMk cId="1921582327" sldId="972"/>
            <ac:spMk id="7" creationId="{2786ABC2-DCD6-0F37-0EF8-06637D10A760}"/>
          </ac:spMkLst>
        </pc:spChg>
        <pc:picChg chg="mod">
          <ac:chgData name="Marco Autili" userId="3d89b20f-5ffb-4c77-9cfa-572ff4be301d" providerId="ADAL" clId="{8AE0A312-B15E-1748-BE68-545BA4A8E97E}" dt="2023-04-28T11:55:15.118" v="346" actId="1076"/>
          <ac:picMkLst>
            <pc:docMk/>
            <pc:sldMk cId="1921582327" sldId="972"/>
            <ac:picMk id="8" creationId="{8CBA39EA-BA99-BB4B-9828-B8EF72AB9711}"/>
          </ac:picMkLst>
        </pc:picChg>
        <pc:cxnChg chg="add mod">
          <ac:chgData name="Marco Autili" userId="3d89b20f-5ffb-4c77-9cfa-572ff4be301d" providerId="ADAL" clId="{8AE0A312-B15E-1748-BE68-545BA4A8E97E}" dt="2023-04-28T11:56:41.534" v="434" actId="1036"/>
          <ac:cxnSpMkLst>
            <pc:docMk/>
            <pc:sldMk cId="1921582327" sldId="972"/>
            <ac:cxnSpMk id="3" creationId="{7124CCF9-93F0-80B9-38D7-A89D02B9F682}"/>
          </ac:cxnSpMkLst>
        </pc:cxnChg>
        <pc:cxnChg chg="add mod">
          <ac:chgData name="Marco Autili" userId="3d89b20f-5ffb-4c77-9cfa-572ff4be301d" providerId="ADAL" clId="{8AE0A312-B15E-1748-BE68-545BA4A8E97E}" dt="2023-04-28T11:56:41.534" v="434" actId="1036"/>
          <ac:cxnSpMkLst>
            <pc:docMk/>
            <pc:sldMk cId="1921582327" sldId="972"/>
            <ac:cxnSpMk id="14" creationId="{7892E203-E22A-375B-9C6D-8F4EF9C7DDE8}"/>
          </ac:cxnSpMkLst>
        </pc:cxnChg>
      </pc:sldChg>
      <pc:sldChg chg="modNotesTx">
        <pc:chgData name="Marco Autili" userId="3d89b20f-5ffb-4c77-9cfa-572ff4be301d" providerId="ADAL" clId="{8AE0A312-B15E-1748-BE68-545BA4A8E97E}" dt="2023-04-27T14:17:08.794" v="128"/>
        <pc:sldMkLst>
          <pc:docMk/>
          <pc:sldMk cId="1634123328" sldId="973"/>
        </pc:sldMkLst>
      </pc:sldChg>
      <pc:sldChg chg="addSp delSp modSp mod">
        <pc:chgData name="Marco Autili" userId="3d89b20f-5ffb-4c77-9cfa-572ff4be301d" providerId="ADAL" clId="{8AE0A312-B15E-1748-BE68-545BA4A8E97E}" dt="2023-04-27T14:09:03.275" v="122"/>
        <pc:sldMkLst>
          <pc:docMk/>
          <pc:sldMk cId="320757900" sldId="974"/>
        </pc:sldMkLst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5" creationId="{FB9DC47F-EE1D-7520-312C-2471B03A8E77}"/>
          </ac:spMkLst>
        </pc:spChg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6" creationId="{6DB15649-8444-F4FE-D134-F7D604C9C5BC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7" creationId="{1C15A025-E0F1-0046-AA9D-87C127B6BCB4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8" creationId="{1DD16432-4538-7840-85FC-E974D9CB17D7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9" creationId="{BF209289-A50D-5D43-A9BF-856A26EC9BB3}"/>
          </ac:spMkLst>
        </pc:spChg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10" creationId="{5404F092-B87D-E7F0-56B1-35B3439B858C}"/>
          </ac:spMkLst>
        </pc:spChg>
      </pc:sldChg>
      <pc:sldChg chg="modNotesTx">
        <pc:chgData name="Marco Autili" userId="3d89b20f-5ffb-4c77-9cfa-572ff4be301d" providerId="ADAL" clId="{8AE0A312-B15E-1748-BE68-545BA4A8E97E}" dt="2023-05-03T10:55:31.242" v="807" actId="113"/>
        <pc:sldMkLst>
          <pc:docMk/>
          <pc:sldMk cId="3905536037" sldId="975"/>
        </pc:sldMkLst>
      </pc:sldChg>
      <pc:sldChg chg="modSp new mod">
        <pc:chgData name="Marco Autili" userId="3d89b20f-5ffb-4c77-9cfa-572ff4be301d" providerId="ADAL" clId="{8AE0A312-B15E-1748-BE68-545BA4A8E97E}" dt="2023-04-27T14:08:32.667" v="120" actId="207"/>
        <pc:sldMkLst>
          <pc:docMk/>
          <pc:sldMk cId="3618206908" sldId="985"/>
        </pc:sldMkLst>
        <pc:spChg chg="mod">
          <ac:chgData name="Marco Autili" userId="3d89b20f-5ffb-4c77-9cfa-572ff4be301d" providerId="ADAL" clId="{8AE0A312-B15E-1748-BE68-545BA4A8E97E}" dt="2023-04-27T14:03:45.010" v="5" actId="404"/>
          <ac:spMkLst>
            <pc:docMk/>
            <pc:sldMk cId="3618206908" sldId="985"/>
            <ac:spMk id="2" creationId="{C439B152-CAB5-70CC-D30A-EA692DA58FBD}"/>
          </ac:spMkLst>
        </pc:spChg>
        <pc:spChg chg="mod">
          <ac:chgData name="Marco Autili" userId="3d89b20f-5ffb-4c77-9cfa-572ff4be301d" providerId="ADAL" clId="{8AE0A312-B15E-1748-BE68-545BA4A8E97E}" dt="2023-04-27T14:08:32.667" v="120" actId="207"/>
          <ac:spMkLst>
            <pc:docMk/>
            <pc:sldMk cId="3618206908" sldId="985"/>
            <ac:spMk id="3" creationId="{93C4BF90-D9D8-CA2E-0C0D-8940823D01FD}"/>
          </ac:spMkLst>
        </pc:spChg>
      </pc:sldChg>
    </pc:docChg>
  </pc:docChgLst>
  <pc:docChgLst>
    <pc:chgData name="Marco Autili" userId="3d89b20f-5ffb-4c77-9cfa-572ff4be301d" providerId="ADAL" clId="{286A110D-26D7-3C45-ADFC-A79A2070D771}"/>
    <pc:docChg chg="undo custSel addSld modSld">
      <pc:chgData name="Marco Autili" userId="3d89b20f-5ffb-4c77-9cfa-572ff4be301d" providerId="ADAL" clId="{286A110D-26D7-3C45-ADFC-A79A2070D771}" dt="2024-04-12T15:56:34.880" v="605" actId="20577"/>
      <pc:docMkLst>
        <pc:docMk/>
      </pc:docMkLst>
      <pc:sldChg chg="addSp modSp add mod">
        <pc:chgData name="Marco Autili" userId="3d89b20f-5ffb-4c77-9cfa-572ff4be301d" providerId="ADAL" clId="{286A110D-26D7-3C45-ADFC-A79A2070D771}" dt="2024-04-12T12:40:43.526" v="559" actId="20577"/>
        <pc:sldMkLst>
          <pc:docMk/>
          <pc:sldMk cId="2123598089" sldId="720"/>
        </pc:sldMkLst>
        <pc:spChg chg="mod">
          <ac:chgData name="Marco Autili" userId="3d89b20f-5ffb-4c77-9cfa-572ff4be301d" providerId="ADAL" clId="{286A110D-26D7-3C45-ADFC-A79A2070D771}" dt="2024-04-12T12:40:43.526" v="559" actId="20577"/>
          <ac:spMkLst>
            <pc:docMk/>
            <pc:sldMk cId="2123598089" sldId="720"/>
            <ac:spMk id="2" creationId="{00000000-0000-0000-0000-000000000000}"/>
          </ac:spMkLst>
        </pc:spChg>
        <pc:spChg chg="mod">
          <ac:chgData name="Marco Autili" userId="3d89b20f-5ffb-4c77-9cfa-572ff4be301d" providerId="ADAL" clId="{286A110D-26D7-3C45-ADFC-A79A2070D771}" dt="2024-04-12T12:38:23.947" v="518" actId="207"/>
          <ac:spMkLst>
            <pc:docMk/>
            <pc:sldMk cId="2123598089" sldId="720"/>
            <ac:spMk id="3" creationId="{00000000-0000-0000-0000-000000000000}"/>
          </ac:spMkLst>
        </pc:spChg>
        <pc:picChg chg="add mod">
          <ac:chgData name="Marco Autili" userId="3d89b20f-5ffb-4c77-9cfa-572ff4be301d" providerId="ADAL" clId="{286A110D-26D7-3C45-ADFC-A79A2070D771}" dt="2024-04-12T12:39:19.146" v="524" actId="1076"/>
          <ac:picMkLst>
            <pc:docMk/>
            <pc:sldMk cId="2123598089" sldId="720"/>
            <ac:picMk id="8" creationId="{E4D3AE07-D097-8B8D-E3D3-FA22CB9E22E9}"/>
          </ac:picMkLst>
        </pc:picChg>
      </pc:sldChg>
      <pc:sldChg chg="modSp mod">
        <pc:chgData name="Marco Autili" userId="3d89b20f-5ffb-4c77-9cfa-572ff4be301d" providerId="ADAL" clId="{286A110D-26D7-3C45-ADFC-A79A2070D771}" dt="2024-04-12T15:56:34.880" v="605" actId="20577"/>
        <pc:sldMkLst>
          <pc:docMk/>
          <pc:sldMk cId="2284509990" sldId="764"/>
        </pc:sldMkLst>
        <pc:spChg chg="mod">
          <ac:chgData name="Marco Autili" userId="3d89b20f-5ffb-4c77-9cfa-572ff4be301d" providerId="ADAL" clId="{286A110D-26D7-3C45-ADFC-A79A2070D771}" dt="2024-04-12T15:56:34.880" v="605" actId="20577"/>
          <ac:spMkLst>
            <pc:docMk/>
            <pc:sldMk cId="2284509990" sldId="764"/>
            <ac:spMk id="9" creationId="{8ECA29FC-8A92-6340-B287-7AF3201842F5}"/>
          </ac:spMkLst>
        </pc:spChg>
      </pc:sldChg>
      <pc:sldChg chg="modSp mod">
        <pc:chgData name="Marco Autili" userId="3d89b20f-5ffb-4c77-9cfa-572ff4be301d" providerId="ADAL" clId="{286A110D-26D7-3C45-ADFC-A79A2070D771}" dt="2024-04-10T14:26:51.725" v="22" actId="255"/>
        <pc:sldMkLst>
          <pc:docMk/>
          <pc:sldMk cId="2167032510" sldId="919"/>
        </pc:sldMkLst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3" creationId="{97F439B0-5E61-130B-7296-A53BF974E4B1}"/>
          </ac:spMkLst>
        </pc:spChg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20" creationId="{6E9F962B-A016-2781-4F02-64C70741C6E0}"/>
          </ac:spMkLst>
        </pc:spChg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21" creationId="{07D2F71A-67F7-B583-BA04-8F3A75BDE99B}"/>
          </ac:spMkLst>
        </pc:spChg>
      </pc:sldChg>
      <pc:sldChg chg="modSp mod">
        <pc:chgData name="Marco Autili" userId="3d89b20f-5ffb-4c77-9cfa-572ff4be301d" providerId="ADAL" clId="{286A110D-26D7-3C45-ADFC-A79A2070D771}" dt="2024-04-10T14:39:18.226" v="228" actId="20577"/>
        <pc:sldMkLst>
          <pc:docMk/>
          <pc:sldMk cId="1848827842" sldId="921"/>
        </pc:sldMkLst>
        <pc:spChg chg="mod">
          <ac:chgData name="Marco Autili" userId="3d89b20f-5ffb-4c77-9cfa-572ff4be301d" providerId="ADAL" clId="{286A110D-26D7-3C45-ADFC-A79A2070D771}" dt="2024-04-10T14:39:18.226" v="228" actId="20577"/>
          <ac:spMkLst>
            <pc:docMk/>
            <pc:sldMk cId="1848827842" sldId="921"/>
            <ac:spMk id="17" creationId="{D0C56FBF-DEE2-0845-BE10-11C9C0D9C821}"/>
          </ac:spMkLst>
        </pc:spChg>
      </pc:sldChg>
      <pc:sldChg chg="modSp mod modNotesTx">
        <pc:chgData name="Marco Autili" userId="3d89b20f-5ffb-4c77-9cfa-572ff4be301d" providerId="ADAL" clId="{286A110D-26D7-3C45-ADFC-A79A2070D771}" dt="2024-04-12T12:43:42.995" v="563" actId="20577"/>
        <pc:sldMkLst>
          <pc:docMk/>
          <pc:sldMk cId="4200762464" sldId="923"/>
        </pc:sldMkLst>
        <pc:spChg chg="mod">
          <ac:chgData name="Marco Autili" userId="3d89b20f-5ffb-4c77-9cfa-572ff4be301d" providerId="ADAL" clId="{286A110D-26D7-3C45-ADFC-A79A2070D771}" dt="2024-04-12T12:43:40.498" v="561" actId="20577"/>
          <ac:spMkLst>
            <pc:docMk/>
            <pc:sldMk cId="4200762464" sldId="923"/>
            <ac:spMk id="2" creationId="{00000000-0000-0000-0000-000000000000}"/>
          </ac:spMkLst>
        </pc:spChg>
      </pc:sldChg>
      <pc:sldChg chg="addSp delSp modSp mod">
        <pc:chgData name="Marco Autili" userId="3d89b20f-5ffb-4c77-9cfa-572ff4be301d" providerId="ADAL" clId="{286A110D-26D7-3C45-ADFC-A79A2070D771}" dt="2024-04-12T12:46:48.462" v="581" actId="1036"/>
        <pc:sldMkLst>
          <pc:docMk/>
          <pc:sldMk cId="267834451" sldId="924"/>
        </pc:sldMkLst>
        <pc:picChg chg="add del mod">
          <ac:chgData name="Marco Autili" userId="3d89b20f-5ffb-4c77-9cfa-572ff4be301d" providerId="ADAL" clId="{286A110D-26D7-3C45-ADFC-A79A2070D771}" dt="2024-04-12T12:46:24.345" v="568" actId="478"/>
          <ac:picMkLst>
            <pc:docMk/>
            <pc:sldMk cId="267834451" sldId="924"/>
            <ac:picMk id="9" creationId="{D7DCED5C-A306-EED4-AB64-9383D16F2EE3}"/>
          </ac:picMkLst>
        </pc:picChg>
        <pc:picChg chg="add mod">
          <ac:chgData name="Marco Autili" userId="3d89b20f-5ffb-4c77-9cfa-572ff4be301d" providerId="ADAL" clId="{286A110D-26D7-3C45-ADFC-A79A2070D771}" dt="2024-04-12T12:46:48.462" v="581" actId="1036"/>
          <ac:picMkLst>
            <pc:docMk/>
            <pc:sldMk cId="267834451" sldId="924"/>
            <ac:picMk id="11" creationId="{774C71BE-9A41-DCA2-D2F9-E230CDBAA1E8}"/>
          </ac:picMkLst>
        </pc:picChg>
      </pc:sldChg>
      <pc:sldChg chg="addSp modSp mod modNotesTx">
        <pc:chgData name="Marco Autili" userId="3d89b20f-5ffb-4c77-9cfa-572ff4be301d" providerId="ADAL" clId="{286A110D-26D7-3C45-ADFC-A79A2070D771}" dt="2024-04-10T14:54:17.639" v="483" actId="14100"/>
        <pc:sldMkLst>
          <pc:docMk/>
          <pc:sldMk cId="1151412610" sldId="927"/>
        </pc:sldMkLst>
        <pc:spChg chg="mod">
          <ac:chgData name="Marco Autili" userId="3d89b20f-5ffb-4c77-9cfa-572ff4be301d" providerId="ADAL" clId="{286A110D-26D7-3C45-ADFC-A79A2070D771}" dt="2024-04-10T14:53:42.488" v="475" actId="1035"/>
          <ac:spMkLst>
            <pc:docMk/>
            <pc:sldMk cId="1151412610" sldId="927"/>
            <ac:spMk id="8" creationId="{00000000-0000-0000-0000-000000000000}"/>
          </ac:spMkLst>
        </pc:spChg>
        <pc:spChg chg="mod">
          <ac:chgData name="Marco Autili" userId="3d89b20f-5ffb-4c77-9cfa-572ff4be301d" providerId="ADAL" clId="{286A110D-26D7-3C45-ADFC-A79A2070D771}" dt="2024-04-10T14:53:50.096" v="477" actId="1076"/>
          <ac:spMkLst>
            <pc:docMk/>
            <pc:sldMk cId="1151412610" sldId="927"/>
            <ac:spMk id="10" creationId="{00000000-0000-0000-0000-000000000000}"/>
          </ac:spMkLst>
        </pc:spChg>
        <pc:spChg chg="add mod">
          <ac:chgData name="Marco Autili" userId="3d89b20f-5ffb-4c77-9cfa-572ff4be301d" providerId="ADAL" clId="{286A110D-26D7-3C45-ADFC-A79A2070D771}" dt="2024-04-10T14:54:17.639" v="483" actId="14100"/>
          <ac:spMkLst>
            <pc:docMk/>
            <pc:sldMk cId="1151412610" sldId="927"/>
            <ac:spMk id="11" creationId="{6F48E321-8ACD-E3B9-92E8-7A6F68F3F68E}"/>
          </ac:spMkLst>
        </pc:spChg>
        <pc:picChg chg="mod">
          <ac:chgData name="Marco Autili" userId="3d89b20f-5ffb-4c77-9cfa-572ff4be301d" providerId="ADAL" clId="{286A110D-26D7-3C45-ADFC-A79A2070D771}" dt="2024-04-10T14:52:50.931" v="429" actId="1076"/>
          <ac:picMkLst>
            <pc:docMk/>
            <pc:sldMk cId="1151412610" sldId="927"/>
            <ac:picMk id="3" creationId="{00000000-0000-0000-0000-000000000000}"/>
          </ac:picMkLst>
        </pc:picChg>
        <pc:cxnChg chg="mod">
          <ac:chgData name="Marco Autili" userId="3d89b20f-5ffb-4c77-9cfa-572ff4be301d" providerId="ADAL" clId="{286A110D-26D7-3C45-ADFC-A79A2070D771}" dt="2024-04-10T14:53:42.488" v="475" actId="1035"/>
          <ac:cxnSpMkLst>
            <pc:docMk/>
            <pc:sldMk cId="1151412610" sldId="927"/>
            <ac:cxnSpMk id="7" creationId="{00000000-0000-0000-0000-000000000000}"/>
          </ac:cxnSpMkLst>
        </pc:cxnChg>
        <pc:cxnChg chg="mod">
          <ac:chgData name="Marco Autili" userId="3d89b20f-5ffb-4c77-9cfa-572ff4be301d" providerId="ADAL" clId="{286A110D-26D7-3C45-ADFC-A79A2070D771}" dt="2024-04-10T14:53:50.096" v="477" actId="1076"/>
          <ac:cxnSpMkLst>
            <pc:docMk/>
            <pc:sldMk cId="1151412610" sldId="927"/>
            <ac:cxnSpMk id="9" creationId="{00000000-0000-0000-0000-000000000000}"/>
          </ac:cxnSpMkLst>
        </pc:cxnChg>
      </pc:sldChg>
      <pc:sldChg chg="modSp mod">
        <pc:chgData name="Marco Autili" userId="3d89b20f-5ffb-4c77-9cfa-572ff4be301d" providerId="ADAL" clId="{286A110D-26D7-3C45-ADFC-A79A2070D771}" dt="2024-04-12T12:58:00.950" v="599" actId="14100"/>
        <pc:sldMkLst>
          <pc:docMk/>
          <pc:sldMk cId="285986143" sldId="954"/>
        </pc:sldMkLst>
        <pc:spChg chg="mod">
          <ac:chgData name="Marco Autili" userId="3d89b20f-5ffb-4c77-9cfa-572ff4be301d" providerId="ADAL" clId="{286A110D-26D7-3C45-ADFC-A79A2070D771}" dt="2024-04-12T12:58:00.950" v="599" actId="14100"/>
          <ac:spMkLst>
            <pc:docMk/>
            <pc:sldMk cId="285986143" sldId="954"/>
            <ac:spMk id="3" creationId="{00000000-0000-0000-0000-000000000000}"/>
          </ac:spMkLst>
        </pc:spChg>
      </pc:sldChg>
      <pc:sldChg chg="modNotesTx">
        <pc:chgData name="Marco Autili" userId="3d89b20f-5ffb-4c77-9cfa-572ff4be301d" providerId="ADAL" clId="{286A110D-26D7-3C45-ADFC-A79A2070D771}" dt="2024-04-10T14:37:24.927" v="161" actId="20577"/>
        <pc:sldMkLst>
          <pc:docMk/>
          <pc:sldMk cId="3905536037" sldId="975"/>
        </pc:sldMkLst>
      </pc:sldChg>
      <pc:sldChg chg="modSp mod">
        <pc:chgData name="Marco Autili" userId="3d89b20f-5ffb-4c77-9cfa-572ff4be301d" providerId="ADAL" clId="{286A110D-26D7-3C45-ADFC-A79A2070D771}" dt="2024-04-10T14:48:14.905" v="232" actId="20577"/>
        <pc:sldMkLst>
          <pc:docMk/>
          <pc:sldMk cId="3003327343" sldId="976"/>
        </pc:sldMkLst>
        <pc:spChg chg="mod">
          <ac:chgData name="Marco Autili" userId="3d89b20f-5ffb-4c77-9cfa-572ff4be301d" providerId="ADAL" clId="{286A110D-26D7-3C45-ADFC-A79A2070D771}" dt="2024-04-10T14:48:14.905" v="232" actId="20577"/>
          <ac:spMkLst>
            <pc:docMk/>
            <pc:sldMk cId="3003327343" sldId="976"/>
            <ac:spMk id="2" creationId="{00000000-0000-0000-0000-000000000000}"/>
          </ac:spMkLst>
        </pc:spChg>
      </pc:sldChg>
      <pc:sldChg chg="modSp mod modNotesTx">
        <pc:chgData name="Marco Autili" userId="3d89b20f-5ffb-4c77-9cfa-572ff4be301d" providerId="ADAL" clId="{286A110D-26D7-3C45-ADFC-A79A2070D771}" dt="2024-04-12T12:53:05.455" v="589" actId="20577"/>
        <pc:sldMkLst>
          <pc:docMk/>
          <pc:sldMk cId="941905178" sldId="977"/>
        </pc:sldMkLst>
        <pc:spChg chg="mod">
          <ac:chgData name="Marco Autili" userId="3d89b20f-5ffb-4c77-9cfa-572ff4be301d" providerId="ADAL" clId="{286A110D-26D7-3C45-ADFC-A79A2070D771}" dt="2024-04-12T12:51:33.767" v="587" actId="20577"/>
          <ac:spMkLst>
            <pc:docMk/>
            <pc:sldMk cId="941905178" sldId="977"/>
            <ac:spMk id="2" creationId="{00000000-0000-0000-0000-000000000000}"/>
          </ac:spMkLst>
        </pc:spChg>
      </pc:sldChg>
      <pc:sldChg chg="modSp mod">
        <pc:chgData name="Marco Autili" userId="3d89b20f-5ffb-4c77-9cfa-572ff4be301d" providerId="ADAL" clId="{286A110D-26D7-3C45-ADFC-A79A2070D771}" dt="2024-04-10T14:25:55.056" v="20" actId="20577"/>
        <pc:sldMkLst>
          <pc:docMk/>
          <pc:sldMk cId="3618206908" sldId="985"/>
        </pc:sldMkLst>
        <pc:spChg chg="mod">
          <ac:chgData name="Marco Autili" userId="3d89b20f-5ffb-4c77-9cfa-572ff4be301d" providerId="ADAL" clId="{286A110D-26D7-3C45-ADFC-A79A2070D771}" dt="2024-04-10T14:25:55.056" v="20" actId="20577"/>
          <ac:spMkLst>
            <pc:docMk/>
            <pc:sldMk cId="3618206908" sldId="985"/>
            <ac:spMk id="3" creationId="{93C4BF90-D9D8-CA2E-0C0D-8940823D01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B38AC-E450-5B48-BDB6-2D3873A76C9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A18E9-057A-434E-B76B-097F49A2929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38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73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76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4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5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8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1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8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30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86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85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52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31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7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1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1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4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06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6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68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19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85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04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66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33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71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1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30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4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0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42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7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66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52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570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28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1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7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7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73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153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436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02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190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33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50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85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457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3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539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28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8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7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2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7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C60C-7F35-EA42-9B10-7677C27934C2}" type="datetime1">
              <a:rPr lang="it-IT" smtClean="0"/>
              <a:t>17/05/2025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6763C-065D-5D40-A105-B3135B46F7DA}" type="datetime1">
              <a:rPr lang="it-IT" smtClean="0"/>
              <a:t>17/05/2025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9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2DD6-7445-BA42-A13C-313328ED8814}" type="datetime1">
              <a:rPr lang="it-IT" smtClean="0"/>
              <a:t>17/05/2025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64865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B85D613D-853C-574E-B138-40CF81AF1900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6301" y="6480177"/>
            <a:ext cx="4107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ABFFAD9-C28C-F046-BDF1-9CFBDED723D7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26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1F7C-DDA9-E54F-9B3A-4B1C329C4BAF}" type="datetime1">
              <a:rPr lang="it-IT" smtClean="0"/>
              <a:t>17/05/2025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94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" y="960120"/>
            <a:ext cx="4347210" cy="5216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60120"/>
            <a:ext cx="4392930" cy="5216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005D-1931-0443-8081-5075BC08CF6D}" type="datetime1">
              <a:rPr lang="it-IT" smtClean="0"/>
              <a:t>17/05/2025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3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3EA5-B470-1F4F-9EF1-8AC463DAF0C1}" type="datetime1">
              <a:rPr lang="it-IT" smtClean="0"/>
              <a:t>17/05/2025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6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D3CB-4027-424C-ACC0-6C36F74374A9}" type="datetime1">
              <a:rPr lang="it-IT" smtClean="0"/>
              <a:t>17/05/2025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67640" y="911736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9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7EE8-F7BF-A245-B9D6-EDB6C5C3015A}" type="datetime1">
              <a:rPr lang="it-IT" smtClean="0"/>
              <a:t>17/05/2025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6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E677C-A272-7C43-8D8E-A3084FCBCDD3}" type="datetime1">
              <a:rPr lang="it-IT" smtClean="0"/>
              <a:t>17/05/2025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6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7F0F-C84B-FF46-AFA0-9152449F7364}" type="datetime1">
              <a:rPr lang="it-IT" smtClean="0"/>
              <a:t>17/05/2025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6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" y="90807"/>
            <a:ext cx="8854440" cy="747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" y="990600"/>
            <a:ext cx="8854440" cy="527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64865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20A1263-4B85-164F-BE01-C41BA1B6BE3D}" type="datetime1">
              <a:rPr lang="it-IT" smtClean="0"/>
              <a:t>17/05/2025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6301" y="6480177"/>
            <a:ext cx="4107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ABFFAD9-C28C-F046-BDF1-9CFBDED723D7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6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co.autili@univaq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eople.disim.univaq.it/marco.autil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wiki.apache.org/confluence/display/CXF20DOC/OpenApiFeature#OpenApiFeature-ConfiguringinCXFNonSpringJaxrsServlet" TargetMode="External"/><Relationship Id="rId4" Type="http://schemas.microsoft.com/office/2007/relationships/hdphoto" Target="../media/hdphoto1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tfulapi.net/http-status-codes/" TargetMode="External"/><Relationship Id="rId4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javase/8/docs/api/javax/xml/bind/annotation/XmlRootElement.htm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ECA29FC-8A92-6340-B287-7AF3201842F5}"/>
              </a:ext>
            </a:extLst>
          </p:cNvPr>
          <p:cNvSpPr txBox="1">
            <a:spLocks/>
          </p:cNvSpPr>
          <p:nvPr/>
        </p:nvSpPr>
        <p:spPr>
          <a:xfrm>
            <a:off x="276725" y="3038169"/>
            <a:ext cx="8590547" cy="3687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aleway Light" charset="0"/>
                <a:cs typeface="Raleway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Describing REST WS with </a:t>
            </a:r>
            <a:br>
              <a:rPr lang="en-US" sz="3600" dirty="0">
                <a:solidFill>
                  <a:srgbClr val="FF6600"/>
                </a:solidFill>
                <a:latin typeface="Raleway Light" charset="0"/>
              </a:rPr>
            </a:b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Open API and Swagger</a:t>
            </a:r>
            <a:endParaRPr lang="en-US" sz="1000" dirty="0">
              <a:latin typeface="Raleway Light" panose="020B0403030101060003" pitchFamily="34" charset="77"/>
            </a:endParaRPr>
          </a:p>
          <a:p>
            <a:endParaRPr lang="en-US" dirty="0">
              <a:latin typeface="Raleway Light" panose="020B0403030101060003" pitchFamily="34" charset="77"/>
            </a:endParaRPr>
          </a:p>
          <a:p>
            <a:r>
              <a:rPr lang="en-US" dirty="0">
                <a:latin typeface="Raleway Light" panose="020B0403030101060003" pitchFamily="34" charset="77"/>
              </a:rPr>
              <a:t>Prof. Marco Autili </a:t>
            </a:r>
          </a:p>
          <a:p>
            <a:r>
              <a:rPr lang="en-US" sz="1800" dirty="0">
                <a:latin typeface="Raleway Light" panose="020B0403030101060003" pitchFamily="34" charset="77"/>
              </a:rPr>
              <a:t>University of L’Aquila</a:t>
            </a:r>
          </a:p>
          <a:p>
            <a:r>
              <a:rPr lang="en-US" altLang="de-DE" sz="1400" dirty="0">
                <a:latin typeface="Raleway Light" panose="020B0403030101060003" pitchFamily="34" charset="77"/>
                <a:ea typeface="Verdana" panose="020B0604030504040204" pitchFamily="34" charset="0"/>
                <a:hlinkClick r:id="rId3"/>
              </a:rPr>
              <a:t>marco.autili@univaq.it</a:t>
            </a:r>
            <a:r>
              <a:rPr lang="en-US" altLang="de-DE" sz="1400" dirty="0">
                <a:latin typeface="Raleway Light" panose="020B0403030101060003" pitchFamily="34" charset="77"/>
                <a:ea typeface="Verdana" panose="020B0604030504040204" pitchFamily="34" charset="0"/>
              </a:rPr>
              <a:t> </a:t>
            </a:r>
          </a:p>
          <a:p>
            <a:r>
              <a:rPr lang="it-IT" sz="1400" dirty="0">
                <a:solidFill>
                  <a:schemeClr val="bg2">
                    <a:lumMod val="75000"/>
                  </a:schemeClr>
                </a:solidFill>
                <a:latin typeface="Raleway Light" panose="020B0403030101060003" pitchFamily="34" charset="77"/>
                <a:cs typeface="Calibri Light" panose="020F0302020204030204" pitchFamily="34" charset="0"/>
                <a:hlinkClick r:id="rId4"/>
              </a:rPr>
              <a:t>http://people.disim.univaq.it/marco.autili/</a:t>
            </a:r>
            <a:r>
              <a:rPr lang="it-IT" sz="1400" dirty="0">
                <a:solidFill>
                  <a:schemeClr val="bg2">
                    <a:lumMod val="75000"/>
                  </a:schemeClr>
                </a:solidFill>
                <a:latin typeface="Raleway Light" panose="020B0403030101060003" pitchFamily="34" charset="77"/>
                <a:cs typeface="Calibri Light" panose="020F0302020204030204" pitchFamily="34" charset="0"/>
              </a:rPr>
              <a:t> </a:t>
            </a:r>
          </a:p>
          <a:p>
            <a:endParaRPr lang="en-US" sz="1800" dirty="0">
              <a:latin typeface="Raleway Light" panose="020B0403030101060003" pitchFamily="34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DDEC6A4-313E-B345-93EA-9FB8EE5EF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95980"/>
            <a:ext cx="77724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Service-oriented Software Engineering</a:t>
            </a:r>
            <a:br>
              <a:rPr lang="en-US" sz="4400" dirty="0"/>
            </a:br>
            <a:r>
              <a:rPr lang="en-US" sz="4400" dirty="0"/>
              <a:t>(</a:t>
            </a:r>
            <a:r>
              <a:rPr lang="en-US" sz="4400" dirty="0" err="1">
                <a:solidFill>
                  <a:schemeClr val="tx1"/>
                </a:solidFill>
              </a:rPr>
              <a:t>SoSE</a:t>
            </a:r>
            <a:r>
              <a:rPr lang="en-US" sz="4400" dirty="0">
                <a:solidFill>
                  <a:schemeClr val="tx1"/>
                </a:solidFill>
              </a:rPr>
              <a:t>)</a:t>
            </a:r>
            <a:endParaRPr lang="en-US" sz="4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0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4497F6-02E3-204B-A8B1-B08E88D48D5B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10</a:t>
            </a:fld>
            <a:endParaRPr lang="en-US" noProof="0" dirty="0"/>
          </a:p>
        </p:txBody>
      </p:sp>
      <p:cxnSp>
        <p:nvCxnSpPr>
          <p:cNvPr id="8" name="Connettore 4 12"/>
          <p:cNvCxnSpPr>
            <a:stCxn id="9" idx="2"/>
          </p:cNvCxnSpPr>
          <p:nvPr/>
        </p:nvCxnSpPr>
        <p:spPr>
          <a:xfrm flipH="1" flipV="1">
            <a:off x="3534039" y="2308336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3955215" y="230833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 flipV="1">
            <a:off x="3678039" y="296124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4099215" y="296124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2" name="Connettore 4 12"/>
          <p:cNvCxnSpPr>
            <a:stCxn id="13" idx="2"/>
          </p:cNvCxnSpPr>
          <p:nvPr/>
        </p:nvCxnSpPr>
        <p:spPr>
          <a:xfrm flipH="1" flipV="1">
            <a:off x="3678039" y="361416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4099215" y="361416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/>
          <p:cNvCxnSpPr>
            <a:stCxn id="15" idx="2"/>
          </p:cNvCxnSpPr>
          <p:nvPr/>
        </p:nvCxnSpPr>
        <p:spPr>
          <a:xfrm flipH="1" flipV="1">
            <a:off x="4543087" y="421253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/>
          <p:cNvSpPr/>
          <p:nvPr/>
        </p:nvSpPr>
        <p:spPr>
          <a:xfrm>
            <a:off x="4964263" y="421253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16" name="Connettore 4 12"/>
          <p:cNvCxnSpPr>
            <a:stCxn id="17" idx="2"/>
          </p:cNvCxnSpPr>
          <p:nvPr/>
        </p:nvCxnSpPr>
        <p:spPr>
          <a:xfrm flipH="1" flipV="1">
            <a:off x="3977911" y="484969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4399087" y="48496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18" name="Connettore 4 12"/>
          <p:cNvCxnSpPr>
            <a:stCxn id="19" idx="2"/>
          </p:cNvCxnSpPr>
          <p:nvPr/>
        </p:nvCxnSpPr>
        <p:spPr>
          <a:xfrm flipH="1" flipV="1">
            <a:off x="5159104" y="551194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5580280" y="551194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644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TodoDAO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0025E1-B57D-5B47-9A69-F611275C093C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11</a:t>
            </a:fld>
            <a:endParaRPr lang="en-US" noProof="0" dirty="0"/>
          </a:p>
        </p:txBody>
      </p:sp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4352187" y="3068353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4773363" y="292435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076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Just not to forget... </a:t>
            </a:r>
            <a:r>
              <a:rPr lang="en-US" sz="2800" dirty="0">
                <a:sym typeface="Wingdings" pitchFamily="2" charset="2"/>
              </a:rPr>
              <a:t>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68275" y="6486525"/>
            <a:ext cx="2057400" cy="365125"/>
          </a:xfrm>
        </p:spPr>
        <p:txBody>
          <a:bodyPr/>
          <a:lstStyle/>
          <a:p>
            <a:fld id="{07A2C00F-FD47-2B48-8465-974766FB3F94}" type="datetime1">
              <a:rPr lang="it-IT" smtClean="0"/>
              <a:t>17/05/2025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9E88437-7EE6-ED48-AB3C-19DA85FCB2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18.6 Resource operation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71" y="970579"/>
            <a:ext cx="5983259" cy="256189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" y="4058064"/>
            <a:ext cx="8854440" cy="27380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POST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create</a:t>
            </a:r>
            <a:r>
              <a:rPr lang="en-GB" sz="1600" dirty="0"/>
              <a:t> a resource. It has associated data that defines the resource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GET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read</a:t>
            </a:r>
            <a:r>
              <a:rPr lang="en-GB" sz="1600" dirty="0"/>
              <a:t> the value of a resource and return that to the requestor in the specified representation, such as XHTML, that can be rendered in a web browser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PUT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update</a:t>
            </a:r>
            <a:r>
              <a:rPr lang="en-GB" sz="1600" dirty="0"/>
              <a:t> the value of a resource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DELETE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delete</a:t>
            </a:r>
            <a:r>
              <a:rPr lang="en-GB" sz="1600" dirty="0"/>
              <a:t> the resource</a:t>
            </a:r>
          </a:p>
        </p:txBody>
      </p:sp>
    </p:spTree>
    <p:extLst>
      <p:ext uri="{BB962C8B-B14F-4D97-AF65-F5344CB8AC3E}">
        <p14:creationId xmlns:p14="http://schemas.microsoft.com/office/powerpoint/2010/main" val="62303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1882E8-0B47-EE4B-A5AE-3E193CF6D6EB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12" name="Connettore 4 12"/>
          <p:cNvCxnSpPr>
            <a:stCxn id="13" idx="2"/>
          </p:cNvCxnSpPr>
          <p:nvPr/>
        </p:nvCxnSpPr>
        <p:spPr>
          <a:xfrm flipH="1" flipV="1">
            <a:off x="3713026" y="5674694"/>
            <a:ext cx="22293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3935965" y="567469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6" name="Connettore 4 12">
            <a:extLst>
              <a:ext uri="{FF2B5EF4-FFF2-40B4-BE49-F238E27FC236}">
                <a16:creationId xmlns:a16="http://schemas.microsoft.com/office/drawing/2014/main" id="{763627C9-029F-384B-81B5-5EFF09D2E7CD}"/>
              </a:ext>
            </a:extLst>
          </p:cNvPr>
          <p:cNvCxnSpPr>
            <a:cxnSpLocks/>
          </p:cNvCxnSpPr>
          <p:nvPr/>
        </p:nvCxnSpPr>
        <p:spPr>
          <a:xfrm flipV="1">
            <a:off x="5106005" y="4639011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E6E1E924-B722-584D-BCD8-2CFD423CAB9D}"/>
              </a:ext>
            </a:extLst>
          </p:cNvPr>
          <p:cNvCxnSpPr>
            <a:cxnSpLocks/>
          </p:cNvCxnSpPr>
          <p:nvPr/>
        </p:nvCxnSpPr>
        <p:spPr>
          <a:xfrm flipV="1">
            <a:off x="7028107" y="4594929"/>
            <a:ext cx="226710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7BAF358A-3FBD-254D-96FD-DEFDC9BBB8DE}"/>
              </a:ext>
            </a:extLst>
          </p:cNvPr>
          <p:cNvCxnSpPr>
            <a:cxnSpLocks/>
          </p:cNvCxnSpPr>
          <p:nvPr/>
        </p:nvCxnSpPr>
        <p:spPr>
          <a:xfrm flipV="1">
            <a:off x="3597556" y="4642117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1B9AE08-EFB1-6964-0D4B-F1D83F103A97}"/>
              </a:ext>
            </a:extLst>
          </p:cNvPr>
          <p:cNvSpPr/>
          <p:nvPr/>
        </p:nvSpPr>
        <p:spPr>
          <a:xfrm>
            <a:off x="1390017" y="264222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B9B932-978B-8CEA-76B6-D783422D7246}"/>
              </a:ext>
            </a:extLst>
          </p:cNvPr>
          <p:cNvSpPr/>
          <p:nvPr/>
        </p:nvSpPr>
        <p:spPr>
          <a:xfrm>
            <a:off x="1992119" y="312669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E7D638-9700-3E44-C89A-6316BBA44F68}"/>
              </a:ext>
            </a:extLst>
          </p:cNvPr>
          <p:cNvSpPr/>
          <p:nvPr/>
        </p:nvSpPr>
        <p:spPr>
          <a:xfrm>
            <a:off x="2449180" y="3620128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E4D25D-0FFC-73EA-6479-ED1E3F02BB9D}"/>
              </a:ext>
            </a:extLst>
          </p:cNvPr>
          <p:cNvSpPr/>
          <p:nvPr/>
        </p:nvSpPr>
        <p:spPr>
          <a:xfrm>
            <a:off x="2449180" y="3937054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2B1F-0279-3640-D3DD-25FE5314475A}"/>
              </a:ext>
            </a:extLst>
          </p:cNvPr>
          <p:cNvSpPr/>
          <p:nvPr/>
        </p:nvSpPr>
        <p:spPr>
          <a:xfrm>
            <a:off x="2449179" y="4261797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FEE442-2F99-B24A-7CA6-622209279D05}"/>
              </a:ext>
            </a:extLst>
          </p:cNvPr>
          <p:cNvSpPr/>
          <p:nvPr/>
        </p:nvSpPr>
        <p:spPr>
          <a:xfrm>
            <a:off x="5070173" y="3772528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AA2EBA-61F0-0CD8-5D43-7C56BC2729F9}"/>
              </a:ext>
            </a:extLst>
          </p:cNvPr>
          <p:cNvSpPr/>
          <p:nvPr/>
        </p:nvSpPr>
        <p:spPr>
          <a:xfrm>
            <a:off x="5070173" y="4089454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D70C6-E34F-C768-C72E-4A392F25BABF}"/>
              </a:ext>
            </a:extLst>
          </p:cNvPr>
          <p:cNvSpPr/>
          <p:nvPr/>
        </p:nvSpPr>
        <p:spPr>
          <a:xfrm>
            <a:off x="5070172" y="4414197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1B34A8-3347-EFE3-A6B1-D306F9CFE5C2}"/>
              </a:ext>
            </a:extLst>
          </p:cNvPr>
          <p:cNvSpPr/>
          <p:nvPr/>
        </p:nvSpPr>
        <p:spPr>
          <a:xfrm>
            <a:off x="3367316" y="3772528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F60132-AA4A-696E-EEC7-A28CFA7BE3DD}"/>
              </a:ext>
            </a:extLst>
          </p:cNvPr>
          <p:cNvSpPr/>
          <p:nvPr/>
        </p:nvSpPr>
        <p:spPr>
          <a:xfrm>
            <a:off x="3367316" y="4089454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6CFBCD-1087-1F6F-5B79-BAF637DAF961}"/>
              </a:ext>
            </a:extLst>
          </p:cNvPr>
          <p:cNvSpPr/>
          <p:nvPr/>
        </p:nvSpPr>
        <p:spPr>
          <a:xfrm>
            <a:off x="3367315" y="4414197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24229C-327B-2E88-7CF7-62C51A0D34CF}"/>
              </a:ext>
            </a:extLst>
          </p:cNvPr>
          <p:cNvSpPr/>
          <p:nvPr/>
        </p:nvSpPr>
        <p:spPr>
          <a:xfrm>
            <a:off x="6953911" y="37725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280904-2ACF-A220-36B5-7793727061B3}"/>
              </a:ext>
            </a:extLst>
          </p:cNvPr>
          <p:cNvSpPr/>
          <p:nvPr/>
        </p:nvSpPr>
        <p:spPr>
          <a:xfrm>
            <a:off x="6953911" y="4089454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CF619B-C02E-7AE0-0B69-48E05DF43B63}"/>
              </a:ext>
            </a:extLst>
          </p:cNvPr>
          <p:cNvSpPr/>
          <p:nvPr/>
        </p:nvSpPr>
        <p:spPr>
          <a:xfrm>
            <a:off x="6953910" y="4414197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66645-FC28-C77E-B9B7-43ABC73AA4A1}"/>
              </a:ext>
            </a:extLst>
          </p:cNvPr>
          <p:cNvSpPr txBox="1"/>
          <p:nvPr/>
        </p:nvSpPr>
        <p:spPr>
          <a:xfrm>
            <a:off x="4618905" y="4895781"/>
            <a:ext cx="4220043" cy="160043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pPr algn="l" fontAlgn="base"/>
            <a:r>
              <a:rPr lang="en-GB" sz="1400" b="1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text/xml </a:t>
            </a:r>
            <a:r>
              <a:rPr lang="en-GB" sz="1400" b="1" i="0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ALEWAY LIGHT" panose="020B0403030101060003" pitchFamily="34" charset="77"/>
              </a:rPr>
              <a:t>vs</a:t>
            </a:r>
            <a:r>
              <a:rPr lang="en-GB" sz="1400" b="1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 application/xml </a:t>
            </a:r>
            <a:endParaRPr lang="en-GB" sz="1200" b="1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pPr algn="l" fontAlgn="base"/>
            <a:endParaRPr lang="en-GB" sz="1200" b="0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pPr algn="l" fontAlgn="base"/>
            <a:r>
              <a:rPr lang="en-GB" sz="1200" b="0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This is an old question, but from the RFC 7303 recommendations (section 9.2):</a:t>
            </a:r>
          </a:p>
          <a:p>
            <a:pPr algn="l" fontAlgn="base"/>
            <a:endParaRPr lang="en-GB" sz="1200" b="0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r>
              <a:rPr lang="en-GB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“The registration information for text/xml is in all respects the same as that given for application/xml above (Section 9.1), except that the “Type name” is “text”.”</a:t>
            </a: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71BE-9A41-DCA2-D2F9-E230CDBAA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194" y="5062496"/>
            <a:ext cx="672311" cy="6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2D0C05-DE20-DC4E-AAF9-FF30D07ED4A2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5954724" y="400200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6375900" y="38580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>
            <a:extLst>
              <a:ext uri="{FF2B5EF4-FFF2-40B4-BE49-F238E27FC236}">
                <a16:creationId xmlns:a16="http://schemas.microsoft.com/office/drawing/2014/main" id="{99669C50-3817-5142-AF33-EECC9E043BF3}"/>
              </a:ext>
            </a:extLst>
          </p:cNvPr>
          <p:cNvCxnSpPr>
            <a:cxnSpLocks/>
          </p:cNvCxnSpPr>
          <p:nvPr/>
        </p:nvCxnSpPr>
        <p:spPr>
          <a:xfrm flipV="1">
            <a:off x="4443531" y="3491346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912E3748-5246-824B-AEB0-D6802452C190}"/>
              </a:ext>
            </a:extLst>
          </p:cNvPr>
          <p:cNvCxnSpPr>
            <a:cxnSpLocks/>
          </p:cNvCxnSpPr>
          <p:nvPr/>
        </p:nvCxnSpPr>
        <p:spPr>
          <a:xfrm flipV="1">
            <a:off x="6341598" y="3447264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CC41C-69FD-4110-8299-EF464AF13CFA}"/>
              </a:ext>
            </a:extLst>
          </p:cNvPr>
          <p:cNvSpPr/>
          <p:nvPr/>
        </p:nvSpPr>
        <p:spPr>
          <a:xfrm>
            <a:off x="4357900" y="32899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A2DBCD-2510-CCD6-F2CC-0FC079924CDF}"/>
              </a:ext>
            </a:extLst>
          </p:cNvPr>
          <p:cNvSpPr/>
          <p:nvPr/>
        </p:nvSpPr>
        <p:spPr>
          <a:xfrm>
            <a:off x="6280811" y="32899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FB1C4C-9C6A-B247-A14B-94CF2D8157CA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3226789" y="371762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647965" y="357362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>
            <a:extLst>
              <a:ext uri="{FF2B5EF4-FFF2-40B4-BE49-F238E27FC236}">
                <a16:creationId xmlns:a16="http://schemas.microsoft.com/office/drawing/2014/main" id="{45799E69-9366-E04B-9EE4-3E7F7602B373}"/>
              </a:ext>
            </a:extLst>
          </p:cNvPr>
          <p:cNvCxnSpPr>
            <a:cxnSpLocks/>
          </p:cNvCxnSpPr>
          <p:nvPr/>
        </p:nvCxnSpPr>
        <p:spPr>
          <a:xfrm flipV="1">
            <a:off x="4352847" y="3362877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4 12">
            <a:extLst>
              <a:ext uri="{FF2B5EF4-FFF2-40B4-BE49-F238E27FC236}">
                <a16:creationId xmlns:a16="http://schemas.microsoft.com/office/drawing/2014/main" id="{D60D5364-410F-A04B-B944-14EA574ED00E}"/>
              </a:ext>
            </a:extLst>
          </p:cNvPr>
          <p:cNvCxnSpPr>
            <a:cxnSpLocks/>
          </p:cNvCxnSpPr>
          <p:nvPr/>
        </p:nvCxnSpPr>
        <p:spPr>
          <a:xfrm flipV="1">
            <a:off x="6250914" y="3341466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4 12">
            <a:extLst>
              <a:ext uri="{FF2B5EF4-FFF2-40B4-BE49-F238E27FC236}">
                <a16:creationId xmlns:a16="http://schemas.microsoft.com/office/drawing/2014/main" id="{7CA789A1-2F38-064C-82B8-51318B33B5A3}"/>
              </a:ext>
            </a:extLst>
          </p:cNvPr>
          <p:cNvCxnSpPr>
            <a:cxnSpLocks/>
          </p:cNvCxnSpPr>
          <p:nvPr/>
        </p:nvCxnSpPr>
        <p:spPr>
          <a:xfrm flipV="1">
            <a:off x="4505247" y="4996449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C61FF9E6-3632-D043-869D-1E8C0CEA8FE6}"/>
              </a:ext>
            </a:extLst>
          </p:cNvPr>
          <p:cNvCxnSpPr>
            <a:cxnSpLocks/>
          </p:cNvCxnSpPr>
          <p:nvPr/>
        </p:nvCxnSpPr>
        <p:spPr>
          <a:xfrm flipV="1">
            <a:off x="6403314" y="4975038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C7DD5-1B44-3584-8A19-02D92C7C701F}"/>
              </a:ext>
            </a:extLst>
          </p:cNvPr>
          <p:cNvSpPr/>
          <p:nvPr/>
        </p:nvSpPr>
        <p:spPr>
          <a:xfrm>
            <a:off x="4269000" y="31756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A6A5C-E57D-5CCE-1418-9A747D067B17}"/>
              </a:ext>
            </a:extLst>
          </p:cNvPr>
          <p:cNvSpPr/>
          <p:nvPr/>
        </p:nvSpPr>
        <p:spPr>
          <a:xfrm>
            <a:off x="6177917" y="317562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AD74F-BB18-1DD5-A352-451AB14954C3}"/>
              </a:ext>
            </a:extLst>
          </p:cNvPr>
          <p:cNvSpPr/>
          <p:nvPr/>
        </p:nvSpPr>
        <p:spPr>
          <a:xfrm>
            <a:off x="4967500" y="44583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CE4802-F302-52CE-086B-8C05231CCFC6}"/>
              </a:ext>
            </a:extLst>
          </p:cNvPr>
          <p:cNvSpPr/>
          <p:nvPr/>
        </p:nvSpPr>
        <p:spPr>
          <a:xfrm>
            <a:off x="6890411" y="44583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56637-0D6F-9D74-567D-A57FD6FE4371}"/>
              </a:ext>
            </a:extLst>
          </p:cNvPr>
          <p:cNvSpPr/>
          <p:nvPr/>
        </p:nvSpPr>
        <p:spPr>
          <a:xfrm>
            <a:off x="4967500" y="48012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10FED5-B272-EB18-B52A-75197C487E0C}"/>
              </a:ext>
            </a:extLst>
          </p:cNvPr>
          <p:cNvSpPr/>
          <p:nvPr/>
        </p:nvSpPr>
        <p:spPr>
          <a:xfrm>
            <a:off x="6890411" y="48012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0CFAE-1D3D-7D48-BB91-BE2F74AFAE65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3906253" y="2719137"/>
            <a:ext cx="251014" cy="17794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157267" y="275308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cxnSpLocks/>
            <a:stCxn id="10" idx="2"/>
          </p:cNvCxnSpPr>
          <p:nvPr/>
        </p:nvCxnSpPr>
        <p:spPr>
          <a:xfrm flipH="1" flipV="1">
            <a:off x="4459783" y="3430788"/>
            <a:ext cx="28798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747772" y="34307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6F48E321-8ACD-E3B9-92E8-7A6F68F3F68E}"/>
              </a:ext>
            </a:extLst>
          </p:cNvPr>
          <p:cNvSpPr/>
          <p:nvPr/>
        </p:nvSpPr>
        <p:spPr>
          <a:xfrm>
            <a:off x="5411276" y="2322094"/>
            <a:ext cx="2585714" cy="1252694"/>
          </a:xfrm>
          <a:prstGeom prst="borderCallout1">
            <a:avLst>
              <a:gd name="adj1" fmla="val 18750"/>
              <a:gd name="adj2" fmla="val -8333"/>
              <a:gd name="adj3" fmla="val 14362"/>
              <a:gd name="adj4" fmla="val -404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See </a:t>
            </a:r>
            <a:r>
              <a:rPr lang="en-US" sz="1200" b="1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mediaType</a:t>
            </a:r>
            <a:r>
              <a:rPr lang="en-US" sz="1200" b="1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=application/</a:t>
            </a:r>
            <a:r>
              <a:rPr lang="en-US" sz="1200" b="1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json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 for the PUT method within the </a:t>
            </a: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representaiton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 tag of the WADL in next slides</a:t>
            </a:r>
          </a:p>
        </p:txBody>
      </p:sp>
    </p:spTree>
    <p:extLst>
      <p:ext uri="{BB962C8B-B14F-4D97-AF65-F5344CB8AC3E}">
        <p14:creationId xmlns:p14="http://schemas.microsoft.com/office/powerpoint/2010/main" val="115141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687" y="928800"/>
            <a:ext cx="8048625" cy="564832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chemeClr val="tx1"/>
                </a:solidFill>
              </a:rPr>
              <a:t>Complete </a:t>
            </a:r>
            <a:r>
              <a:rPr lang="it-IT" sz="2800" dirty="0" err="1">
                <a:solidFill>
                  <a:schemeClr val="tx1"/>
                </a:solidFill>
              </a:rPr>
              <a:t>Description</a:t>
            </a:r>
            <a:r>
              <a:rPr lang="it-IT" sz="2800" dirty="0">
                <a:solidFill>
                  <a:schemeClr val="tx1"/>
                </a:solidFill>
              </a:rPr>
              <a:t> of </a:t>
            </a:r>
            <a:r>
              <a:rPr lang="it-IT" sz="2800" dirty="0" err="1">
                <a:solidFill>
                  <a:schemeClr val="tx1"/>
                </a:solidFill>
              </a:rPr>
              <a:t>Swagger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Annotations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4A0E5B-F0D9-9948-996C-541B670B9F49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17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6242724" y="140069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663900" y="125669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412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7A4D77-4F6D-1240-9CB9-8DEEB599A598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141458" y="2692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562634" y="2548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802789" y="318385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223965" y="303985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090789" y="389612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11965" y="375212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52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63C8CB-050A-B94A-8A88-BF8B52E48AFE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4111555" y="2116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532731" y="1972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4111555" y="3374363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532731" y="3230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111555" y="471023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32731" y="456623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039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have we done? </a:t>
            </a:r>
            <a:r>
              <a:rPr lang="en-US" sz="2400" dirty="0"/>
              <a:t>(from previous lectures)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990600"/>
            <a:ext cx="8854440" cy="571722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700" dirty="0"/>
              <a:t>When a service </a:t>
            </a:r>
            <a:r>
              <a:rPr lang="en-GB" sz="1700" dirty="0">
                <a:solidFill>
                  <a:srgbClr val="FF6600"/>
                </a:solidFill>
              </a:rPr>
              <a:t>has a complex interface </a:t>
            </a:r>
            <a:r>
              <a:rPr lang="en-GB" sz="1700" dirty="0"/>
              <a:t>and is not a simple resource, it can be (more </a:t>
            </a:r>
            <a:r>
              <a:rPr lang="en-GB" sz="1700" dirty="0" err="1"/>
              <a:t>w.r.t.</a:t>
            </a:r>
            <a:r>
              <a:rPr lang="en-GB" sz="1700" dirty="0"/>
              <a:t> SOAP Services) </a:t>
            </a:r>
            <a:r>
              <a:rPr lang="en-GB" sz="1700" dirty="0">
                <a:solidFill>
                  <a:srgbClr val="FF6600"/>
                </a:solidFill>
              </a:rPr>
              <a:t>difficult to design a set of RESTful services to represent it</a:t>
            </a:r>
            <a:endParaRPr lang="en-GB" sz="1700" dirty="0"/>
          </a:p>
          <a:p>
            <a:pPr>
              <a:lnSpc>
                <a:spcPct val="150000"/>
              </a:lnSpc>
            </a:pPr>
            <a:endParaRPr lang="en-GB" sz="1700" dirty="0"/>
          </a:p>
          <a:p>
            <a:pPr marL="0" indent="0">
              <a:lnSpc>
                <a:spcPct val="150000"/>
              </a:lnSpc>
              <a:buNone/>
            </a:pPr>
            <a:r>
              <a:rPr lang="en-GB" sz="1700" dirty="0"/>
              <a:t>There are </a:t>
            </a:r>
            <a:r>
              <a:rPr lang="en-GB" sz="1700" dirty="0">
                <a:solidFill>
                  <a:srgbClr val="FF6600"/>
                </a:solidFill>
              </a:rPr>
              <a:t>no standards for RESTful interface description </a:t>
            </a:r>
            <a:r>
              <a:rPr lang="en-GB" sz="1700" dirty="0"/>
              <a:t>so service users must rely on informal documentation to understand the interface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700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sz="1700" dirty="0">
                <a:solidFill>
                  <a:schemeClr val="bg2">
                    <a:lumMod val="50000"/>
                  </a:schemeClr>
                </a:solidFill>
              </a:rPr>
              <a:t>WADL (https://it.wikipedia.org/wiki/Web_Application_Description_Language)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en-GB" sz="1700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sz="1700" dirty="0">
                <a:solidFill>
                  <a:srgbClr val="FF6600"/>
                </a:solidFill>
              </a:rPr>
              <a:t>OpenAPI</a:t>
            </a:r>
            <a:r>
              <a:rPr lang="en-GB" sz="1700" dirty="0"/>
              <a:t> Specification (also kwon as </a:t>
            </a:r>
            <a:r>
              <a:rPr lang="en-GB" sz="1700" dirty="0">
                <a:solidFill>
                  <a:srgbClr val="FF6600"/>
                </a:solidFill>
              </a:rPr>
              <a:t>Swagger</a:t>
            </a:r>
            <a:r>
              <a:rPr lang="en-GB" sz="1700" dirty="0"/>
              <a:t> Specification - </a:t>
            </a:r>
            <a:r>
              <a:rPr lang="en-GB" sz="1700" dirty="0">
                <a:solidFill>
                  <a:srgbClr val="0070C0"/>
                </a:solidFill>
              </a:rPr>
              <a:t>https://it.wikipedia.org/wiki/Specifiche_OpenAPI</a:t>
            </a:r>
            <a:r>
              <a:rPr lang="en-GB" sz="1700" dirty="0"/>
              <a:t>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68275" y="6486525"/>
            <a:ext cx="2057400" cy="365125"/>
          </a:xfrm>
        </p:spPr>
        <p:txBody>
          <a:bodyPr/>
          <a:lstStyle/>
          <a:p>
            <a:fld id="{195967EF-4DAB-C24A-A6F9-2E17BF40F4C8}" type="datetime1">
              <a:rPr lang="it-IT" smtClean="0"/>
              <a:t>17/05/2025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en-US"/>
              <a:t>Marco Autili, University of L’Aquila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9E88437-7EE6-ED48-AB3C-19DA85FCB2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E4D3AE07-D097-8B8D-E3D3-FA22CB9E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424" y="3713747"/>
            <a:ext cx="501314" cy="5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98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openapi-configuration.json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E4542F-EF08-0D45-9B33-D4F75FC729C7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2135125" y="409749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556301" y="39534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5C503-3951-4446-8938-A0359BD5F543}"/>
              </a:ext>
            </a:extLst>
          </p:cNvPr>
          <p:cNvSpPr/>
          <p:nvPr/>
        </p:nvSpPr>
        <p:spPr>
          <a:xfrm>
            <a:off x="918758" y="6357066"/>
            <a:ext cx="8051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Raleway Light" panose="020B0403030101060003" pitchFamily="34" charset="77"/>
                <a:hlinkClick r:id="rId5"/>
              </a:rPr>
              <a:t>https://cwiki.apache.org/confluence/display/CXF20DOC/OpenApiFeature#OpenApiFeature-ConfiguringinCXFNonSpringJaxrsServlet</a:t>
            </a:r>
            <a:r>
              <a:rPr lang="en-US" sz="1000" dirty="0">
                <a:latin typeface="Raleway Light" panose="020B0403030101060003" pitchFamily="34" charset="77"/>
              </a:rPr>
              <a:t> </a:t>
            </a:r>
          </a:p>
        </p:txBody>
      </p:sp>
      <p:cxnSp>
        <p:nvCxnSpPr>
          <p:cNvPr id="10" name="Connettore 4 12">
            <a:extLst>
              <a:ext uri="{FF2B5EF4-FFF2-40B4-BE49-F238E27FC236}">
                <a16:creationId xmlns:a16="http://schemas.microsoft.com/office/drawing/2014/main" id="{42464FC4-FE92-9EAE-F949-2F9C1B30D926}"/>
              </a:ext>
            </a:extLst>
          </p:cNvPr>
          <p:cNvCxnSpPr>
            <a:cxnSpLocks/>
          </p:cNvCxnSpPr>
          <p:nvPr/>
        </p:nvCxnSpPr>
        <p:spPr>
          <a:xfrm flipH="1">
            <a:off x="6378384" y="6054594"/>
            <a:ext cx="285516" cy="362933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87CA5-536E-E0D2-35EC-5E124ED84ED2}"/>
              </a:ext>
            </a:extLst>
          </p:cNvPr>
          <p:cNvSpPr/>
          <p:nvPr/>
        </p:nvSpPr>
        <p:spPr>
          <a:xfrm>
            <a:off x="6063916" y="5199404"/>
            <a:ext cx="2350168" cy="843583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noProof="0" dirty="0">
                <a:solidFill>
                  <a:srgbClr val="FF6600"/>
                </a:solidFill>
                <a:latin typeface="Raleway Light" panose="020B0403030101060003" pitchFamily="34" charset="77"/>
              </a:rPr>
              <a:t>This configuration can also be done  programmatically in Java or using Spring </a:t>
            </a: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67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openapi-configuration.json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94BD02-9A47-3444-BF7A-067B3DECAAA5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21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571344" y="217244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92520" y="202844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6197895" y="476003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6619071" y="461603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767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Configure the servlet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1BE672-8CA3-2E4F-831E-08195301368F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22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294168" y="417994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715344" y="403594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5294168" y="486553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5715344" y="472153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7449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Deploy the REST Service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35FD06-8962-AF4B-9831-8394CF9528AD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23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505165" y="270658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26341" y="256258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2ABB22-4324-A043-BCA8-88599D43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22" y="988248"/>
            <a:ext cx="7219406" cy="5566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817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707DC3A-6EE9-1745-B19A-BD3D2395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3" y="961144"/>
            <a:ext cx="8458546" cy="564866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API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B29886-A0CC-DE4D-AC6F-AB08C3D9D20C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24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4728755" y="5628787"/>
            <a:ext cx="2179668" cy="4272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908423" y="55275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 flipV="1">
            <a:off x="5172893" y="6046798"/>
            <a:ext cx="51258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5685482" y="60467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4943A90-7C4A-9F4C-AD19-DC268DDBFE27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6200501" y="5964580"/>
            <a:ext cx="388236" cy="17981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1">
            <a:extLst>
              <a:ext uri="{FF2B5EF4-FFF2-40B4-BE49-F238E27FC236}">
                <a16:creationId xmlns:a16="http://schemas.microsoft.com/office/drawing/2014/main" id="{8A8CA485-6947-634B-A0CE-4BFFFB1C5AF0}"/>
              </a:ext>
            </a:extLst>
          </p:cNvPr>
          <p:cNvSpPr/>
          <p:nvPr/>
        </p:nvSpPr>
        <p:spPr>
          <a:xfrm>
            <a:off x="6588737" y="60003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332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83E1C5-B2F4-3D44-9BF6-B964619E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64" y="940279"/>
            <a:ext cx="7723729" cy="559883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API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76E9ED-1B31-CF40-9F71-B6EDE79703EE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25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>
            <a:off x="3488486" y="2074869"/>
            <a:ext cx="319684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808170" y="1930869"/>
            <a:ext cx="842207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488485" y="4787561"/>
            <a:ext cx="388236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876721" y="4643561"/>
            <a:ext cx="773656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4943A90-7C4A-9F4C-AD19-DC268DDBFE2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3488485" y="2950946"/>
            <a:ext cx="388236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1">
            <a:extLst>
              <a:ext uri="{FF2B5EF4-FFF2-40B4-BE49-F238E27FC236}">
                <a16:creationId xmlns:a16="http://schemas.microsoft.com/office/drawing/2014/main" id="{8A8CA485-6947-634B-A0CE-4BFFFB1C5AF0}"/>
              </a:ext>
            </a:extLst>
          </p:cNvPr>
          <p:cNvSpPr/>
          <p:nvPr/>
        </p:nvSpPr>
        <p:spPr>
          <a:xfrm>
            <a:off x="3876721" y="2806946"/>
            <a:ext cx="842206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94190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A655D3F-0E79-EB45-ACEB-CFD992440715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4D8B0D6-9C02-6546-A72A-5A756762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44741"/>
            <a:ext cx="8880567" cy="590056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>
            <a:off x="3149600" y="2686252"/>
            <a:ext cx="476091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625691" y="2549090"/>
            <a:ext cx="707724" cy="2743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2.1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901054" y="409025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322230" y="394625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3196C365-8724-5DE4-90C4-E1D07EFE92E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3289300" y="4873190"/>
            <a:ext cx="514191" cy="13716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7">
            <a:extLst>
              <a:ext uri="{FF2B5EF4-FFF2-40B4-BE49-F238E27FC236}">
                <a16:creationId xmlns:a16="http://schemas.microsoft.com/office/drawing/2014/main" id="{3AFAD042-C5BD-BA96-E5E2-38CADB9CAFB3}"/>
              </a:ext>
            </a:extLst>
          </p:cNvPr>
          <p:cNvSpPr/>
          <p:nvPr/>
        </p:nvSpPr>
        <p:spPr>
          <a:xfrm>
            <a:off x="3803491" y="4873190"/>
            <a:ext cx="707724" cy="2743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3.1</a:t>
            </a:r>
          </a:p>
        </p:txBody>
      </p: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06897CAC-9576-EF30-8B8A-04D826D84C3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704454" y="208365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1">
            <a:extLst>
              <a:ext uri="{FF2B5EF4-FFF2-40B4-BE49-F238E27FC236}">
                <a16:creationId xmlns:a16="http://schemas.microsoft.com/office/drawing/2014/main" id="{0D70700D-FC04-2E3A-14D0-BB8DAC09DF3A}"/>
              </a:ext>
            </a:extLst>
          </p:cNvPr>
          <p:cNvSpPr/>
          <p:nvPr/>
        </p:nvSpPr>
        <p:spPr>
          <a:xfrm>
            <a:off x="6125630" y="193965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421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</a:t>
            </a:r>
            <a:r>
              <a:rPr lang="en-US" sz="2800">
                <a:solidFill>
                  <a:schemeClr val="tx1"/>
                </a:solidFill>
              </a:rPr>
              <a:t>REST API </a:t>
            </a:r>
            <a:r>
              <a:rPr lang="en-US" sz="2800" dirty="0">
                <a:solidFill>
                  <a:schemeClr val="tx1"/>
                </a:solidFill>
              </a:rPr>
              <a:t>description - 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923451-09F0-A74C-9B50-2D4AE95756DD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0E9595-6B44-054B-B18A-A55B3BE1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926303"/>
            <a:ext cx="7368010" cy="5610117"/>
          </a:xfrm>
          <a:prstGeom prst="rect">
            <a:avLst/>
          </a:prstGeom>
        </p:spPr>
      </p:pic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7912898" y="1289938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8267190" y="14059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65CE1F-5FE8-074C-AB34-D75B5FD545A6}"/>
              </a:ext>
            </a:extLst>
          </p:cNvPr>
          <p:cNvCxnSpPr>
            <a:cxnSpLocks/>
          </p:cNvCxnSpPr>
          <p:nvPr/>
        </p:nvCxnSpPr>
        <p:spPr>
          <a:xfrm flipV="1">
            <a:off x="7402285" y="1201783"/>
            <a:ext cx="681531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8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E35D9-6B30-5643-8609-874ECCB3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50837"/>
            <a:ext cx="8862093" cy="161316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 description - YAML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01B321-EC77-9443-87C5-70D8BF40A13D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28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5578995" y="1368315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33287" y="148436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65CE1F-5FE8-074C-AB34-D75B5FD545A6}"/>
              </a:ext>
            </a:extLst>
          </p:cNvPr>
          <p:cNvCxnSpPr>
            <a:cxnSpLocks/>
          </p:cNvCxnSpPr>
          <p:nvPr/>
        </p:nvCxnSpPr>
        <p:spPr>
          <a:xfrm flipV="1">
            <a:off x="5365236" y="1333483"/>
            <a:ext cx="749684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89B7797E-971F-AB42-B53A-6D1B0E69697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219587" y="2003456"/>
            <a:ext cx="352591" cy="12179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7">
            <a:extLst>
              <a:ext uri="{FF2B5EF4-FFF2-40B4-BE49-F238E27FC236}">
                <a16:creationId xmlns:a16="http://schemas.microsoft.com/office/drawing/2014/main" id="{34FDED0B-DDF3-E849-94E3-1B0064063102}"/>
              </a:ext>
            </a:extLst>
          </p:cNvPr>
          <p:cNvSpPr/>
          <p:nvPr/>
        </p:nvSpPr>
        <p:spPr>
          <a:xfrm>
            <a:off x="6572178" y="185945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E2920555-AF7A-F346-BE4F-CAB8ABF9A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987"/>
          <a:stretch/>
        </p:blipFill>
        <p:spPr>
          <a:xfrm>
            <a:off x="904746" y="2794588"/>
            <a:ext cx="8123116" cy="3685589"/>
          </a:xfrm>
          <a:prstGeom prst="rect">
            <a:avLst/>
          </a:prstGeom>
        </p:spPr>
      </p:pic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89CE7A10-5E8E-024E-B41B-1C6B8BD64B49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524000" y="2868920"/>
            <a:ext cx="356739" cy="21366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7">
            <a:extLst>
              <a:ext uri="{FF2B5EF4-FFF2-40B4-BE49-F238E27FC236}">
                <a16:creationId xmlns:a16="http://schemas.microsoft.com/office/drawing/2014/main" id="{BAFC8D78-6653-9944-9FAE-7CFB69C489DC}"/>
              </a:ext>
            </a:extLst>
          </p:cNvPr>
          <p:cNvSpPr/>
          <p:nvPr/>
        </p:nvSpPr>
        <p:spPr>
          <a:xfrm>
            <a:off x="1880739" y="272492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445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2E0B74-2369-FE42-AFD2-235896C7A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3" y="925652"/>
            <a:ext cx="7994273" cy="555452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Swagger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-docs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8C8D16-735B-E941-B3C5-22C0B948DDA3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29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6690448" y="867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7111624" y="723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 flipV="1">
            <a:off x="6400800" y="1994123"/>
            <a:ext cx="334945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/>
          <p:cNvSpPr/>
          <p:nvPr/>
        </p:nvSpPr>
        <p:spPr>
          <a:xfrm>
            <a:off x="6879745" y="2438116"/>
            <a:ext cx="1455733" cy="497589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point to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.</a:t>
            </a:r>
            <a:r>
              <a:rPr lang="en-US" sz="1400" dirty="0" err="1">
                <a:solidFill>
                  <a:srgbClr val="FF6600"/>
                </a:solidFill>
                <a:latin typeface="Raleway Light" panose="020B0403030101060003" pitchFamily="34" charset="0"/>
              </a:rPr>
              <a:t>yaml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or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.</a:t>
            </a:r>
            <a:r>
              <a:rPr lang="en-US" sz="1400" dirty="0" err="1">
                <a:solidFill>
                  <a:srgbClr val="FF6600"/>
                </a:solidFill>
                <a:latin typeface="Raleway Light" panose="020B0403030101060003" pitchFamily="34" charset="0"/>
              </a:rPr>
              <a:t>json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url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sp>
        <p:nvSpPr>
          <p:cNvPr id="11" name="Ovale 10"/>
          <p:cNvSpPr/>
          <p:nvPr/>
        </p:nvSpPr>
        <p:spPr>
          <a:xfrm>
            <a:off x="6735745" y="208472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4" name="Connettore 4 12"/>
          <p:cNvCxnSpPr>
            <a:stCxn id="15" idx="2"/>
          </p:cNvCxnSpPr>
          <p:nvPr/>
        </p:nvCxnSpPr>
        <p:spPr>
          <a:xfrm flipH="1">
            <a:off x="4772041" y="5312856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/>
          <p:cNvSpPr/>
          <p:nvPr/>
        </p:nvSpPr>
        <p:spPr>
          <a:xfrm>
            <a:off x="5193217" y="516885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7625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B152-CAB5-70CC-D30A-EA692DA5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Swagger?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4BF90-D9D8-CA2E-0C0D-8940823D0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862264"/>
            <a:ext cx="8854440" cy="55946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900" dirty="0">
                <a:solidFill>
                  <a:srgbClr val="FF6600"/>
                </a:solidFill>
              </a:rPr>
              <a:t>It is for simplifying the design</a:t>
            </a:r>
            <a:r>
              <a:rPr lang="en-US" sz="1900" dirty="0"/>
              <a:t>,</a:t>
            </a:r>
            <a:r>
              <a:rPr lang="en-US" sz="1900" dirty="0">
                <a:solidFill>
                  <a:srgbClr val="FF6600"/>
                </a:solidFill>
              </a:rPr>
              <a:t> development </a:t>
            </a:r>
            <a:r>
              <a:rPr lang="en-US" sz="1900" dirty="0"/>
              <a:t>and</a:t>
            </a:r>
            <a:r>
              <a:rPr lang="en-US" sz="1900" dirty="0">
                <a:solidFill>
                  <a:srgbClr val="FF6600"/>
                </a:solidFill>
              </a:rPr>
              <a:t> documentation </a:t>
            </a:r>
            <a:r>
              <a:rPr lang="en-US" sz="1900" dirty="0"/>
              <a:t>of</a:t>
            </a:r>
            <a:r>
              <a:rPr lang="en-US" sz="1900" dirty="0">
                <a:solidFill>
                  <a:srgbClr val="FF6600"/>
                </a:solidFill>
              </a:rPr>
              <a:t> APIs</a:t>
            </a:r>
            <a:endParaRPr lang="en-US" sz="1600" dirty="0">
              <a:solidFill>
                <a:srgbClr val="FF6600"/>
              </a:solidFill>
            </a:endParaRPr>
          </a:p>
          <a:p>
            <a:pPr>
              <a:lnSpc>
                <a:spcPct val="170000"/>
              </a:lnSpc>
            </a:pPr>
            <a:r>
              <a:rPr lang="en-US" sz="1600" dirty="0"/>
              <a:t>The power of the Swagger starts with the </a:t>
            </a:r>
            <a:r>
              <a:rPr lang="en-US" sz="1600" dirty="0" err="1"/>
              <a:t>OpenAPI</a:t>
            </a:r>
            <a:r>
              <a:rPr lang="en-US" sz="1600" dirty="0"/>
              <a:t> Specification, formerly known as the Swagger Specification, which is the industry standard for RESTful API design</a:t>
            </a:r>
          </a:p>
          <a:p>
            <a:pPr>
              <a:lnSpc>
                <a:spcPct val="170000"/>
              </a:lnSpc>
            </a:pPr>
            <a:r>
              <a:rPr lang="en-US" sz="1600" dirty="0"/>
              <a:t>The specification permits to create a RESTful interface for easily developing and consuming an API by effectively mapping all the resources and operations associated with it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900" dirty="0">
                <a:solidFill>
                  <a:srgbClr val="FF6600"/>
                </a:solidFill>
              </a:rPr>
              <a:t>A curiosity</a:t>
            </a:r>
            <a:br>
              <a:rPr lang="en-US" sz="1400" dirty="0"/>
            </a:br>
            <a:r>
              <a:rPr lang="en-US" sz="1600" dirty="0"/>
              <a:t>the </a:t>
            </a:r>
            <a:r>
              <a:rPr lang="en-US" sz="1600" dirty="0" err="1"/>
              <a:t>OpenAPI</a:t>
            </a:r>
            <a:r>
              <a:rPr lang="en-US" sz="1600" dirty="0"/>
              <a:t> Specification was donated to the Linux Foundation under the </a:t>
            </a:r>
            <a:r>
              <a:rPr lang="en-US" sz="1600" dirty="0" err="1"/>
              <a:t>OpenAPI</a:t>
            </a:r>
            <a:r>
              <a:rPr lang="en-US" sz="1600" dirty="0"/>
              <a:t> Initiative in 2015</a:t>
            </a:r>
            <a:endParaRPr lang="en-US" sz="14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900" dirty="0">
                <a:solidFill>
                  <a:srgbClr val="FF6600"/>
                </a:solidFill>
              </a:rPr>
              <a:t>We will see how to conveniently exploit Swagger to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1600" dirty="0"/>
              <a:t>document REST services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1600" dirty="0"/>
              <a:t>get a ready-to-use client web application that permit you to interact with REST services directly from a browser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1600" dirty="0"/>
              <a:t>Automatically generate a client application to </a:t>
            </a:r>
            <a:r>
              <a:rPr lang="en-US" sz="1600" dirty="0" err="1"/>
              <a:t>junit</a:t>
            </a:r>
            <a:r>
              <a:rPr lang="en-US" sz="1600" dirty="0"/>
              <a:t> test REST services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7ED6-1A07-AF7C-E78C-0CEB21AFB8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5D613D-853C-574E-B138-40CF81AF1900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C03AE-AC19-ED1F-F490-D8F43B57D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 dirty="0"/>
              <a:t>Marco </a:t>
            </a:r>
            <a:r>
              <a:rPr lang="it-IT" noProof="0" dirty="0" err="1"/>
              <a:t>Autili</a:t>
            </a:r>
            <a:r>
              <a:rPr lang="it-IT" noProof="0" dirty="0"/>
              <a:t>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F7C61-799E-5739-BE8D-BB159A639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820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5B16E6-A877-7D43-8616-9668F3899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63" y="950867"/>
            <a:ext cx="7454538" cy="555402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Swagger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-docs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18D66C-368C-A44B-922F-C600CBD7CFD2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6" name="Rettangolo 15"/>
          <p:cNvSpPr/>
          <p:nvPr/>
        </p:nvSpPr>
        <p:spPr>
          <a:xfrm>
            <a:off x="2869475" y="2788070"/>
            <a:ext cx="244009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17" name="Connettore 4 12"/>
          <p:cNvCxnSpPr>
            <a:stCxn id="16" idx="1"/>
          </p:cNvCxnSpPr>
          <p:nvPr/>
        </p:nvCxnSpPr>
        <p:spPr>
          <a:xfrm flipH="1">
            <a:off x="2483993" y="2941959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2869475" y="3231208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9" name="Connettore 4 12"/>
          <p:cNvCxnSpPr>
            <a:stCxn id="18" idx="1"/>
          </p:cNvCxnSpPr>
          <p:nvPr/>
        </p:nvCxnSpPr>
        <p:spPr>
          <a:xfrm flipH="1">
            <a:off x="2483993" y="3385097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/>
          <p:cNvSpPr/>
          <p:nvPr/>
        </p:nvSpPr>
        <p:spPr>
          <a:xfrm>
            <a:off x="2869475" y="3675543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21" name="Connettore 4 12"/>
          <p:cNvCxnSpPr>
            <a:stCxn id="20" idx="1"/>
          </p:cNvCxnSpPr>
          <p:nvPr/>
        </p:nvCxnSpPr>
        <p:spPr>
          <a:xfrm flipH="1">
            <a:off x="2483993" y="3829432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3200736" y="4119878"/>
            <a:ext cx="2654894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id)</a:t>
            </a:r>
          </a:p>
        </p:txBody>
      </p:sp>
      <p:cxnSp>
        <p:nvCxnSpPr>
          <p:cNvPr id="23" name="Connettore 4 12"/>
          <p:cNvCxnSpPr>
            <a:stCxn id="22" idx="1"/>
          </p:cNvCxnSpPr>
          <p:nvPr/>
        </p:nvCxnSpPr>
        <p:spPr>
          <a:xfrm flipH="1">
            <a:off x="2815254" y="4273767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/>
          <p:cNvSpPr/>
          <p:nvPr/>
        </p:nvSpPr>
        <p:spPr>
          <a:xfrm>
            <a:off x="3200736" y="4559585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id)</a:t>
            </a:r>
          </a:p>
        </p:txBody>
      </p:sp>
      <p:cxnSp>
        <p:nvCxnSpPr>
          <p:cNvPr id="25" name="Connettore 4 12"/>
          <p:cNvCxnSpPr>
            <a:stCxn id="24" idx="1"/>
          </p:cNvCxnSpPr>
          <p:nvPr/>
        </p:nvCxnSpPr>
        <p:spPr>
          <a:xfrm flipH="1">
            <a:off x="2815254" y="4713474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16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D72646-CD89-A448-8BEC-E7CDC63B1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51246"/>
            <a:ext cx="8852295" cy="561501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rgbClr val="FF66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3E1347-F3C6-484E-B47F-B6063EB1AD9B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31</a:t>
            </a:fld>
            <a:endParaRPr lang="en-US" noProof="0" dirty="0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297308" y="448649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718484" y="43424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734160" y="488021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155336" y="47362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2172125" y="1448328"/>
            <a:ext cx="277672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16" name="Connettore 4 12"/>
          <p:cNvCxnSpPr>
            <a:stCxn id="15" idx="1"/>
          </p:cNvCxnSpPr>
          <p:nvPr/>
        </p:nvCxnSpPr>
        <p:spPr>
          <a:xfrm flipH="1">
            <a:off x="1786643" y="1617605"/>
            <a:ext cx="385482" cy="26578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1A41555-2127-B645-A4E7-B1733E918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727" y="2023062"/>
            <a:ext cx="4857652" cy="1788313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 flipV="1">
            <a:off x="2689113" y="2197849"/>
            <a:ext cx="214614" cy="106617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903727" y="216046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68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73C9-25EE-1047-99F4-32877273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Try to invoke GET /</a:t>
            </a:r>
            <a:r>
              <a:rPr lang="en-US" sz="2800" dirty="0" err="1">
                <a:solidFill>
                  <a:prstClr val="black"/>
                </a:solidFill>
              </a:rPr>
              <a:t>todo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55F78-2EAE-0D41-BC42-71EA9ACAC3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D284E4-9B99-9443-9ABC-0723FDBF176F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ECCE-53EB-3843-A2AF-5698E574C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77E4-854C-4644-98D4-20F28A05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5FD268-AE7E-204A-BEBB-3FB8F010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52" y="979752"/>
            <a:ext cx="7758288" cy="5513124"/>
          </a:xfrm>
          <a:prstGeom prst="rect">
            <a:avLst/>
          </a:prstGeom>
        </p:spPr>
      </p:pic>
      <p:pic>
        <p:nvPicPr>
          <p:cNvPr id="16" name="Content Placeholder 15" descr="A picture containing text&#10;&#10;Description automatically generated">
            <a:extLst>
              <a:ext uri="{FF2B5EF4-FFF2-40B4-BE49-F238E27FC236}">
                <a16:creationId xmlns:a16="http://schemas.microsoft.com/office/drawing/2014/main" id="{EAFBC46B-327C-2F42-A045-4A4EAE7A1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83867" y="2405554"/>
            <a:ext cx="878538" cy="309701"/>
          </a:xfrm>
        </p:spPr>
      </p:pic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DC1BA333-AF93-014A-872A-108A2B92A922}"/>
              </a:ext>
            </a:extLst>
          </p:cNvPr>
          <p:cNvCxnSpPr>
            <a:stCxn id="19" idx="2"/>
          </p:cNvCxnSpPr>
          <p:nvPr/>
        </p:nvCxnSpPr>
        <p:spPr>
          <a:xfrm flipH="1">
            <a:off x="5158656" y="314858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7">
            <a:extLst>
              <a:ext uri="{FF2B5EF4-FFF2-40B4-BE49-F238E27FC236}">
                <a16:creationId xmlns:a16="http://schemas.microsoft.com/office/drawing/2014/main" id="{B884EA28-310B-544F-830D-AC74887F4F1D}"/>
              </a:ext>
            </a:extLst>
          </p:cNvPr>
          <p:cNvSpPr/>
          <p:nvPr/>
        </p:nvSpPr>
        <p:spPr>
          <a:xfrm>
            <a:off x="5579832" y="300458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0" name="Connettore 4 12">
            <a:extLst>
              <a:ext uri="{FF2B5EF4-FFF2-40B4-BE49-F238E27FC236}">
                <a16:creationId xmlns:a16="http://schemas.microsoft.com/office/drawing/2014/main" id="{C02B778E-CE57-1A4C-BF99-A60C74010240}"/>
              </a:ext>
            </a:extLst>
          </p:cNvPr>
          <p:cNvCxnSpPr>
            <a:stCxn id="21" idx="5"/>
          </p:cNvCxnSpPr>
          <p:nvPr/>
        </p:nvCxnSpPr>
        <p:spPr>
          <a:xfrm>
            <a:off x="7469193" y="2359065"/>
            <a:ext cx="157680" cy="17700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11">
            <a:extLst>
              <a:ext uri="{FF2B5EF4-FFF2-40B4-BE49-F238E27FC236}">
                <a16:creationId xmlns:a16="http://schemas.microsoft.com/office/drawing/2014/main" id="{F74DB3D5-221B-654C-8935-06EAB833C9F8}"/>
              </a:ext>
            </a:extLst>
          </p:cNvPr>
          <p:cNvSpPr/>
          <p:nvPr/>
        </p:nvSpPr>
        <p:spPr>
          <a:xfrm>
            <a:off x="7223370" y="211324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201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64C834-8E89-2A4D-93DB-7AA1784498F3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D3212E-BFFE-3C49-B745-66DF9612B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92" y="968800"/>
            <a:ext cx="7777410" cy="5798393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624414" y="191701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045590" y="177301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4509365" y="362938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930541" y="34853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Rettangolo 10"/>
          <p:cNvSpPr/>
          <p:nvPr/>
        </p:nvSpPr>
        <p:spPr>
          <a:xfrm rot="21241123">
            <a:off x="6242724" y="4449796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XML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response body</a:t>
            </a:r>
          </a:p>
        </p:txBody>
      </p:sp>
    </p:spTree>
    <p:extLst>
      <p:ext uri="{BB962C8B-B14F-4D97-AF65-F5344CB8AC3E}">
        <p14:creationId xmlns:p14="http://schemas.microsoft.com/office/powerpoint/2010/main" val="1736495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799790-38AB-A547-9693-2CE19655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84" y="912759"/>
            <a:ext cx="7363876" cy="585443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854A5F-706D-8F4C-B5A7-3AB41474D481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34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045627" y="90360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466803" y="75960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4469720" y="331885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4890896" y="317485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ttangolo 11"/>
          <p:cNvSpPr/>
          <p:nvPr/>
        </p:nvSpPr>
        <p:spPr>
          <a:xfrm rot="21141540">
            <a:off x="6138220" y="3269431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JSON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response body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F450E76-AD1B-144A-BF50-C72D364E1BBF}"/>
              </a:ext>
            </a:extLst>
          </p:cNvPr>
          <p:cNvCxnSpPr>
            <a:stCxn id="15" idx="2"/>
          </p:cNvCxnSpPr>
          <p:nvPr/>
        </p:nvCxnSpPr>
        <p:spPr>
          <a:xfrm flipH="1">
            <a:off x="3238599" y="636998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7">
            <a:extLst>
              <a:ext uri="{FF2B5EF4-FFF2-40B4-BE49-F238E27FC236}">
                <a16:creationId xmlns:a16="http://schemas.microsoft.com/office/drawing/2014/main" id="{787F7347-71B4-7F4D-8739-56A809689928}"/>
              </a:ext>
            </a:extLst>
          </p:cNvPr>
          <p:cNvSpPr/>
          <p:nvPr/>
        </p:nvSpPr>
        <p:spPr>
          <a:xfrm>
            <a:off x="3659775" y="622598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9691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F10911-300E-6647-A9C4-6B69A66C1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80"/>
          <a:stretch/>
        </p:blipFill>
        <p:spPr>
          <a:xfrm>
            <a:off x="289563" y="904239"/>
            <a:ext cx="8561982" cy="568669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726A65-2A16-A04D-B7A7-88CB627428E4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9" name="Rettangolo 8"/>
          <p:cNvSpPr/>
          <p:nvPr/>
        </p:nvSpPr>
        <p:spPr>
          <a:xfrm>
            <a:off x="3452286" y="1065153"/>
            <a:ext cx="3270447" cy="338554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0" name="Connettore 4 12"/>
          <p:cNvCxnSpPr>
            <a:stCxn id="9" idx="1"/>
          </p:cNvCxnSpPr>
          <p:nvPr/>
        </p:nvCxnSpPr>
        <p:spPr>
          <a:xfrm flipH="1">
            <a:off x="3066804" y="1234430"/>
            <a:ext cx="385482" cy="26578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7452160" y="260261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7873336" y="24586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5" name="Connettore 4 12"/>
          <p:cNvCxnSpPr>
            <a:stCxn id="16" idx="2"/>
          </p:cNvCxnSpPr>
          <p:nvPr/>
        </p:nvCxnSpPr>
        <p:spPr>
          <a:xfrm flipH="1">
            <a:off x="3152476" y="399732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/>
          <p:cNvSpPr/>
          <p:nvPr/>
        </p:nvSpPr>
        <p:spPr>
          <a:xfrm>
            <a:off x="3573652" y="385332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FD78BF-F237-7B49-A6E0-317B3859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840" y="2174140"/>
            <a:ext cx="4674125" cy="1118942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sp>
        <p:nvSpPr>
          <p:cNvPr id="12" name="Ovale 11"/>
          <p:cNvSpPr/>
          <p:nvPr/>
        </p:nvSpPr>
        <p:spPr>
          <a:xfrm>
            <a:off x="3639449" y="314908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021847" y="3293082"/>
            <a:ext cx="617602" cy="13591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919D5056-3469-6A48-B3B0-3512640A2CC6}"/>
              </a:ext>
            </a:extLst>
          </p:cNvPr>
          <p:cNvCxnSpPr>
            <a:cxnSpLocks/>
          </p:cNvCxnSpPr>
          <p:nvPr/>
        </p:nvCxnSpPr>
        <p:spPr>
          <a:xfrm flipV="1">
            <a:off x="1158241" y="2952428"/>
            <a:ext cx="191589" cy="2262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2">
            <a:extLst>
              <a:ext uri="{FF2B5EF4-FFF2-40B4-BE49-F238E27FC236}">
                <a16:creationId xmlns:a16="http://schemas.microsoft.com/office/drawing/2014/main" id="{53ACDAAC-1C04-A24C-97FB-5429C70F4353}"/>
              </a:ext>
            </a:extLst>
          </p:cNvPr>
          <p:cNvCxnSpPr>
            <a:cxnSpLocks/>
          </p:cNvCxnSpPr>
          <p:nvPr/>
        </p:nvCxnSpPr>
        <p:spPr>
          <a:xfrm flipV="1">
            <a:off x="2416634" y="2591020"/>
            <a:ext cx="191589" cy="2262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44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6B5579-CEC6-794B-91BD-C57FD7F4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" t="18695" r="17" b="-1615"/>
          <a:stretch/>
        </p:blipFill>
        <p:spPr>
          <a:xfrm>
            <a:off x="374829" y="910448"/>
            <a:ext cx="8561982" cy="568669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BE28A9-18B3-EF48-A168-004A75B86942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36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200836" y="391218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1622012" y="37681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745807" y="494232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166983" y="479832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320346" y="617802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741522" y="603402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4" name="Rettangolo 11">
            <a:extLst>
              <a:ext uri="{FF2B5EF4-FFF2-40B4-BE49-F238E27FC236}">
                <a16:creationId xmlns:a16="http://schemas.microsoft.com/office/drawing/2014/main" id="{834F1761-BBF6-A745-A6D1-687EAD5B15E5}"/>
              </a:ext>
            </a:extLst>
          </p:cNvPr>
          <p:cNvSpPr/>
          <p:nvPr/>
        </p:nvSpPr>
        <p:spPr>
          <a:xfrm rot="21256348">
            <a:off x="4491297" y="2657904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XML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request body</a:t>
            </a:r>
          </a:p>
        </p:txBody>
      </p:sp>
    </p:spTree>
    <p:extLst>
      <p:ext uri="{BB962C8B-B14F-4D97-AF65-F5344CB8AC3E}">
        <p14:creationId xmlns:p14="http://schemas.microsoft.com/office/powerpoint/2010/main" val="4264305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8D8F28-4FF1-194A-AC2A-3AA85A40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7914"/>
            <a:ext cx="9144000" cy="530217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A9E5AE-C0DC-1F44-9375-C526D20C4884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37</a:t>
            </a:fld>
            <a:endParaRPr lang="en-US" noProof="0" dirty="0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7854187" y="686720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8275363" y="54272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225040" y="224770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646216" y="210370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3" name="Rettangolo 12"/>
          <p:cNvSpPr/>
          <p:nvPr/>
        </p:nvSpPr>
        <p:spPr>
          <a:xfrm rot="21228591">
            <a:off x="3522342" y="2142911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JSON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request body</a:t>
            </a:r>
          </a:p>
        </p:txBody>
      </p:sp>
    </p:spTree>
    <p:extLst>
      <p:ext uri="{BB962C8B-B14F-4D97-AF65-F5344CB8AC3E}">
        <p14:creationId xmlns:p14="http://schemas.microsoft.com/office/powerpoint/2010/main" val="932820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85D0C3-692A-9043-81B6-E30BB4D2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09" y="913900"/>
            <a:ext cx="7770913" cy="589272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676C0B-72B2-174A-809E-8B2BE06997F8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38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710521" y="98259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131697" y="83859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CACC0-5F9B-C440-983A-D091A6DD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08" y="5513004"/>
            <a:ext cx="2966908" cy="1172816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10" name="Connettore 4 12"/>
          <p:cNvCxnSpPr>
            <a:cxnSpLocks/>
          </p:cNvCxnSpPr>
          <p:nvPr/>
        </p:nvCxnSpPr>
        <p:spPr>
          <a:xfrm flipH="1">
            <a:off x="2131698" y="6191794"/>
            <a:ext cx="2213879" cy="156275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97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66C48C-0697-514F-88FE-6C522B6F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50" y="904453"/>
            <a:ext cx="7689993" cy="589007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DB204DD-2365-F44D-A5F8-0EFC1938EC3F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39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815029" y="100001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236205" y="85601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CACC0-5F9B-C440-983A-D091A6DD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08" y="5513004"/>
            <a:ext cx="2966908" cy="1172816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10" name="Connettore 4 12"/>
          <p:cNvCxnSpPr>
            <a:cxnSpLocks/>
          </p:cNvCxnSpPr>
          <p:nvPr/>
        </p:nvCxnSpPr>
        <p:spPr>
          <a:xfrm flipH="1" flipV="1">
            <a:off x="2131699" y="6321942"/>
            <a:ext cx="1925878" cy="112176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2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it-IT" sz="3200" dirty="0"/>
              <a:t>Ingredients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700" dirty="0">
                <a:solidFill>
                  <a:srgbClr val="FF6600"/>
                </a:solidFill>
                <a:sym typeface="Wingdings" panose="05000000000000000000" pitchFamily="2" charset="2"/>
              </a:rPr>
              <a:t>Java SE </a:t>
            </a:r>
            <a:r>
              <a:rPr lang="fr-FR" sz="1700" dirty="0" err="1">
                <a:solidFill>
                  <a:srgbClr val="FF6600"/>
                </a:solidFill>
                <a:sym typeface="Wingdings" panose="05000000000000000000" pitchFamily="2" charset="2"/>
              </a:rPr>
              <a:t>Development</a:t>
            </a:r>
            <a:r>
              <a:rPr lang="fr-FR" sz="1700" dirty="0">
                <a:solidFill>
                  <a:srgbClr val="FF6600"/>
                </a:solidFill>
                <a:sym typeface="Wingdings" panose="05000000000000000000" pitchFamily="2" charset="2"/>
              </a:rPr>
              <a:t> Kit 8</a:t>
            </a:r>
            <a:endParaRPr lang="en-US" sz="1700" dirty="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https://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www.oracle.com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technetwork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/java/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javase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/downloads/jdk8-downloads.html</a:t>
            </a:r>
          </a:p>
          <a:p>
            <a:pPr marL="457200" lvl="1" indent="0">
              <a:buNone/>
            </a:pPr>
            <a:endParaRPr lang="en-US" sz="1700" dirty="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FF6600"/>
                </a:solidFill>
                <a:sym typeface="Wingdings" panose="05000000000000000000" pitchFamily="2" charset="2"/>
              </a:rPr>
              <a:t>Eclipse IDE for Enterprise Java Developers 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https://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www.eclipse.org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/downloads/packages</a:t>
            </a:r>
          </a:p>
          <a:p>
            <a:pPr marL="0" indent="0">
              <a:buNone/>
            </a:pPr>
            <a:endParaRPr lang="it-IT" sz="17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</a:t>
            </a:r>
            <a:r>
              <a:rPr lang="it-IT" sz="1700" dirty="0" err="1">
                <a:solidFill>
                  <a:srgbClr val="FF6600"/>
                </a:solidFill>
              </a:rPr>
              <a:t>Tomcat</a:t>
            </a:r>
            <a:r>
              <a:rPr lang="it-IT" sz="1700" dirty="0">
                <a:solidFill>
                  <a:srgbClr val="FF6600"/>
                </a:solidFill>
              </a:rPr>
              <a:t>® </a:t>
            </a:r>
            <a:r>
              <a:rPr lang="en-US" sz="1700" dirty="0">
                <a:solidFill>
                  <a:srgbClr val="FF6600"/>
                </a:solidFill>
              </a:rPr>
              <a:t> (v.8.5.58) </a:t>
            </a:r>
            <a:r>
              <a:rPr lang="en-US" sz="1300" dirty="0">
                <a:solidFill>
                  <a:srgbClr val="FF6600"/>
                </a:solidFill>
              </a:rPr>
              <a:t>[core - zip or </a:t>
            </a:r>
            <a:r>
              <a:rPr lang="en-US" sz="1300" dirty="0" err="1">
                <a:solidFill>
                  <a:srgbClr val="FF6600"/>
                </a:solidFill>
              </a:rPr>
              <a:t>tar.gz</a:t>
            </a:r>
            <a:r>
              <a:rPr lang="en-US" sz="1300" dirty="0">
                <a:solidFill>
                  <a:srgbClr val="FF6600"/>
                </a:solidFill>
              </a:rPr>
              <a:t>]</a:t>
            </a:r>
            <a:endParaRPr lang="en-US" sz="1700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https://</a:t>
            </a:r>
            <a:r>
              <a:rPr lang="en-US" sz="1300" dirty="0" err="1">
                <a:solidFill>
                  <a:srgbClr val="0070C0"/>
                </a:solidFill>
              </a:rPr>
              <a:t>tomcat.apache.org</a:t>
            </a:r>
            <a:r>
              <a:rPr lang="en-US" sz="1300" dirty="0">
                <a:solidFill>
                  <a:srgbClr val="0070C0"/>
                </a:solidFill>
              </a:rPr>
              <a:t>/download-80.cgi</a:t>
            </a:r>
            <a:endParaRPr lang="en-US" sz="13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sz="17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CXF</a:t>
            </a:r>
            <a:r>
              <a:rPr lang="it-IT" sz="1700" baseline="30000" dirty="0">
                <a:solidFill>
                  <a:srgbClr val="FF6600"/>
                </a:solidFill>
              </a:rPr>
              <a:t>TM</a:t>
            </a:r>
            <a:r>
              <a:rPr lang="it-IT" sz="1700" dirty="0">
                <a:solidFill>
                  <a:srgbClr val="FF6600"/>
                </a:solidFill>
              </a:rPr>
              <a:t> </a:t>
            </a:r>
            <a:r>
              <a:rPr lang="en-US" sz="1700" dirty="0">
                <a:solidFill>
                  <a:srgbClr val="FF6600"/>
                </a:solidFill>
              </a:rPr>
              <a:t> (v.3.3.7) </a:t>
            </a:r>
            <a:r>
              <a:rPr lang="en-US" sz="1300" dirty="0">
                <a:solidFill>
                  <a:srgbClr val="FF6600"/>
                </a:solidFill>
              </a:rPr>
              <a:t>[binary distribution - zip or </a:t>
            </a:r>
            <a:r>
              <a:rPr lang="en-US" sz="1300" dirty="0" err="1">
                <a:solidFill>
                  <a:srgbClr val="FF6600"/>
                </a:solidFill>
              </a:rPr>
              <a:t>tar.gz</a:t>
            </a:r>
            <a:r>
              <a:rPr lang="en-US" sz="1300" dirty="0">
                <a:solidFill>
                  <a:srgbClr val="FF6600"/>
                </a:solidFill>
              </a:rPr>
              <a:t>]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http://</a:t>
            </a:r>
            <a:r>
              <a:rPr lang="en-US" sz="1300" dirty="0" err="1">
                <a:solidFill>
                  <a:srgbClr val="0070C0"/>
                </a:solidFill>
              </a:rPr>
              <a:t>cxf.apache.org</a:t>
            </a:r>
            <a:r>
              <a:rPr lang="en-US" sz="1300" dirty="0">
                <a:solidFill>
                  <a:srgbClr val="0070C0"/>
                </a:solidFill>
              </a:rPr>
              <a:t>/</a:t>
            </a:r>
            <a:r>
              <a:rPr lang="en-US" sz="1300" dirty="0" err="1">
                <a:solidFill>
                  <a:srgbClr val="0070C0"/>
                </a:solidFill>
              </a:rPr>
              <a:t>download.html</a:t>
            </a:r>
            <a:endParaRPr lang="en-US" sz="13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3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</a:t>
            </a:r>
            <a:r>
              <a:rPr lang="it-IT" sz="1700" dirty="0" err="1">
                <a:solidFill>
                  <a:srgbClr val="FF6600"/>
                </a:solidFill>
              </a:rPr>
              <a:t>Maven</a:t>
            </a:r>
            <a:r>
              <a:rPr lang="it-IT" sz="1700" dirty="0">
                <a:solidFill>
                  <a:srgbClr val="FF6600"/>
                </a:solidFill>
              </a:rPr>
              <a:t> </a:t>
            </a:r>
            <a:r>
              <a:rPr lang="en-US" sz="1700" dirty="0">
                <a:solidFill>
                  <a:srgbClr val="FF6600"/>
                </a:solidFill>
              </a:rPr>
              <a:t> (v.3.6.3)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https://</a:t>
            </a:r>
            <a:r>
              <a:rPr lang="en-US" sz="1300" dirty="0" err="1">
                <a:solidFill>
                  <a:srgbClr val="0070C0"/>
                </a:solidFill>
              </a:rPr>
              <a:t>maven.apache.org</a:t>
            </a:r>
            <a:r>
              <a:rPr lang="en-US" sz="1300" dirty="0">
                <a:solidFill>
                  <a:srgbClr val="0070C0"/>
                </a:solidFill>
              </a:rPr>
              <a:t>/</a:t>
            </a:r>
            <a:r>
              <a:rPr lang="en-US" sz="1300" dirty="0" err="1">
                <a:solidFill>
                  <a:srgbClr val="0070C0"/>
                </a:solidFill>
              </a:rPr>
              <a:t>download.cgi</a:t>
            </a:r>
            <a:endParaRPr lang="en-US" sz="1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it-IT" sz="18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it-IT" sz="1700" dirty="0" err="1">
                <a:solidFill>
                  <a:srgbClr val="FF6600"/>
                </a:solidFill>
              </a:rPr>
              <a:t>Swagger</a:t>
            </a:r>
            <a:r>
              <a:rPr lang="it-IT" sz="1700" dirty="0">
                <a:solidFill>
                  <a:srgbClr val="FF6600"/>
                </a:solidFill>
              </a:rPr>
              <a:t> Editor</a:t>
            </a:r>
            <a:endParaRPr lang="en-US" sz="1700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https://</a:t>
            </a:r>
            <a:r>
              <a:rPr lang="en-US" sz="1300" dirty="0" err="1">
                <a:solidFill>
                  <a:srgbClr val="0070C0"/>
                </a:solidFill>
              </a:rPr>
              <a:t>editor.swagger.io</a:t>
            </a:r>
            <a:r>
              <a:rPr lang="en-US" sz="1300" dirty="0">
                <a:solidFill>
                  <a:srgbClr val="0070C0"/>
                </a:solidFill>
              </a:rPr>
              <a:t>/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it-IT" altLang="it-IT"/>
              <a:t>Marco Autili, University of L’Aquila</a:t>
            </a:r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17FB23-8151-F949-80CD-F9447CA537EE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C47F-EE1D-7520-312C-2471B03A8E77}"/>
              </a:ext>
            </a:extLst>
          </p:cNvPr>
          <p:cNvSpPr/>
          <p:nvPr/>
        </p:nvSpPr>
        <p:spPr>
          <a:xfrm>
            <a:off x="4127644" y="4549541"/>
            <a:ext cx="4848716" cy="646331"/>
          </a:xfrm>
          <a:prstGeom prst="rect">
            <a:avLst/>
          </a:prstGeom>
          <a:solidFill>
            <a:schemeClr val="bg1"/>
          </a:solidFill>
          <a:ln w="6350">
            <a:solidFill>
              <a:srgbClr val="FF66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This year, I’m also using Apache Maven version 3.8.5 and 3.8.8</a:t>
            </a: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(indeed, version 3.9.0 is now avaiable…)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15649-8444-F4FE-D134-F7D604C9C5BC}"/>
              </a:ext>
            </a:extLst>
          </p:cNvPr>
          <p:cNvSpPr/>
          <p:nvPr/>
        </p:nvSpPr>
        <p:spPr>
          <a:xfrm>
            <a:off x="5006219" y="2539128"/>
            <a:ext cx="3695931" cy="646331"/>
          </a:xfrm>
          <a:prstGeom prst="rect">
            <a:avLst/>
          </a:prstGeom>
          <a:solidFill>
            <a:schemeClr val="bg1"/>
          </a:solidFill>
          <a:ln w="6350">
            <a:solidFill>
              <a:srgbClr val="FF66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This year, I’m also using Apache Tomcat 9.0.73 </a:t>
            </a: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endParaRPr lang="en-IT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(indeed, version 10.1.7 is now avaiable…)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4F092-B87D-E7F0-56B1-35B3439B858C}"/>
              </a:ext>
            </a:extLst>
          </p:cNvPr>
          <p:cNvSpPr/>
          <p:nvPr/>
        </p:nvSpPr>
        <p:spPr>
          <a:xfrm>
            <a:off x="5183257" y="3672542"/>
            <a:ext cx="3695931" cy="646331"/>
          </a:xfrm>
          <a:prstGeom prst="rect">
            <a:avLst/>
          </a:prstGeom>
          <a:solidFill>
            <a:schemeClr val="bg1"/>
          </a:solidFill>
          <a:ln w="6350">
            <a:solidFill>
              <a:srgbClr val="FF66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This year, I’m also using Apache CXF 3.5.5</a:t>
            </a: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(indeed, version 4.0.0 is now avaiable…)</a:t>
            </a:r>
          </a:p>
        </p:txBody>
      </p:sp>
    </p:spTree>
    <p:extLst>
      <p:ext uri="{BB962C8B-B14F-4D97-AF65-F5344CB8AC3E}">
        <p14:creationId xmlns:p14="http://schemas.microsoft.com/office/powerpoint/2010/main" val="320757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727" y="2939737"/>
            <a:ext cx="8590547" cy="1239231"/>
          </a:xfrm>
        </p:spPr>
        <p:txBody>
          <a:bodyPr tIns="0" bIns="0" anchor="t" anchorCtr="0">
            <a:noAutofit/>
          </a:bodyPr>
          <a:lstStyle/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Generate a “</a:t>
            </a:r>
            <a:r>
              <a:rPr lang="en-US" sz="3600" dirty="0" err="1">
                <a:solidFill>
                  <a:srgbClr val="FF6600"/>
                </a:solidFill>
                <a:latin typeface="Raleway Light" charset="0"/>
              </a:rPr>
              <a:t>jaxrs</a:t>
            </a: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-</a:t>
            </a:r>
            <a:r>
              <a:rPr lang="en-US" sz="3600" dirty="0" err="1">
                <a:solidFill>
                  <a:srgbClr val="FF6600"/>
                </a:solidFill>
                <a:latin typeface="Raleway Light" charset="0"/>
              </a:rPr>
              <a:t>cxf</a:t>
            </a: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-client” </a:t>
            </a:r>
          </a:p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for our REST service</a:t>
            </a:r>
          </a:p>
        </p:txBody>
      </p:sp>
    </p:spTree>
    <p:extLst>
      <p:ext uri="{BB962C8B-B14F-4D97-AF65-F5344CB8AC3E}">
        <p14:creationId xmlns:p14="http://schemas.microsoft.com/office/powerpoint/2010/main" val="285986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DB46AD-06BD-384A-92C3-3F7D0B16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926303"/>
            <a:ext cx="7368010" cy="561011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Save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D88EF4-3E95-CC4F-A06F-FA1D2C56515E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41</a:t>
            </a:fld>
            <a:endParaRPr lang="en-US" noProof="0" dirty="0"/>
          </a:p>
        </p:txBody>
      </p:sp>
      <p:cxnSp>
        <p:nvCxnSpPr>
          <p:cNvPr id="9" name="Connettore 4 12">
            <a:extLst>
              <a:ext uri="{FF2B5EF4-FFF2-40B4-BE49-F238E27FC236}">
                <a16:creationId xmlns:a16="http://schemas.microsoft.com/office/drawing/2014/main" id="{7401B04A-26A5-4C40-AD80-CB6286868DE0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912898" y="1289938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7">
            <a:extLst>
              <a:ext uri="{FF2B5EF4-FFF2-40B4-BE49-F238E27FC236}">
                <a16:creationId xmlns:a16="http://schemas.microsoft.com/office/drawing/2014/main" id="{DB5418FE-72B7-D24E-8F1F-FEABE938EC66}"/>
              </a:ext>
            </a:extLst>
          </p:cNvPr>
          <p:cNvSpPr/>
          <p:nvPr/>
        </p:nvSpPr>
        <p:spPr>
          <a:xfrm>
            <a:off x="8267190" y="14059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EF7FDF-31E9-7944-9D8C-8299FD5FEFCC}"/>
              </a:ext>
            </a:extLst>
          </p:cNvPr>
          <p:cNvCxnSpPr>
            <a:cxnSpLocks/>
          </p:cNvCxnSpPr>
          <p:nvPr/>
        </p:nvCxnSpPr>
        <p:spPr>
          <a:xfrm flipV="1">
            <a:off x="7402285" y="1201783"/>
            <a:ext cx="681531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943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7D29A5D-2997-5746-AE5A-4B7D14F3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4" y="915857"/>
            <a:ext cx="8030892" cy="556432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7D4738-24B6-3945-9D65-AA11D14FA035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42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196702" y="94714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617878" y="80314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2906957" y="229766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328133" y="215366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FF49E5-F5E3-F044-B3A0-CBB86C3F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826" y="3305396"/>
            <a:ext cx="780685" cy="893450"/>
          </a:xfrm>
          <a:prstGeom prst="rect">
            <a:avLst/>
          </a:prstGeom>
        </p:spPr>
      </p:pic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D3DD7CD3-DF61-7A46-A79A-710974BE8450}"/>
              </a:ext>
            </a:extLst>
          </p:cNvPr>
          <p:cNvSpPr/>
          <p:nvPr/>
        </p:nvSpPr>
        <p:spPr>
          <a:xfrm>
            <a:off x="5355041" y="3084975"/>
            <a:ext cx="2295895" cy="536265"/>
          </a:xfrm>
          <a:prstGeom prst="borderCallout1">
            <a:avLst>
              <a:gd name="adj1" fmla="val 49219"/>
              <a:gd name="adj2" fmla="val -23920"/>
              <a:gd name="adj3" fmla="val -106987"/>
              <a:gd name="adj4" fmla="val -86574"/>
            </a:avLst>
          </a:prstGeom>
          <a:solidFill>
            <a:schemeClr val="bg1"/>
          </a:solidFill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I opted for importing the </a:t>
            </a:r>
            <a:r>
              <a:rPr lang="en-US" sz="16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openapi.yaml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 file</a:t>
            </a:r>
          </a:p>
        </p:txBody>
      </p:sp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B5E7085C-C4A2-A64A-BA2E-EE3C0B97658F}"/>
              </a:ext>
            </a:extLst>
          </p:cNvPr>
          <p:cNvCxnSpPr/>
          <p:nvPr/>
        </p:nvCxnSpPr>
        <p:spPr>
          <a:xfrm flipH="1" flipV="1">
            <a:off x="7392203" y="2221144"/>
            <a:ext cx="244228" cy="27175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7">
            <a:extLst>
              <a:ext uri="{FF2B5EF4-FFF2-40B4-BE49-F238E27FC236}">
                <a16:creationId xmlns:a16="http://schemas.microsoft.com/office/drawing/2014/main" id="{70D4FC78-3083-514E-ADEA-A7A5D00A4671}"/>
              </a:ext>
            </a:extLst>
          </p:cNvPr>
          <p:cNvSpPr/>
          <p:nvPr/>
        </p:nvSpPr>
        <p:spPr>
          <a:xfrm>
            <a:off x="7636431" y="249290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0766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D023DD-8037-2347-8282-E7DA2726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02" y="942313"/>
            <a:ext cx="7899571" cy="582488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9779DB-9E0A-2947-8995-88F54C1B1C5B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43</a:t>
            </a:fld>
            <a:endParaRPr lang="en-US" noProof="0" dirty="0"/>
          </a:p>
        </p:txBody>
      </p:sp>
      <p:cxnSp>
        <p:nvCxnSpPr>
          <p:cNvPr id="7" name="Connettore 4 12"/>
          <p:cNvCxnSpPr/>
          <p:nvPr/>
        </p:nvCxnSpPr>
        <p:spPr>
          <a:xfrm flipH="1" flipV="1">
            <a:off x="6634555" y="2247270"/>
            <a:ext cx="244228" cy="27175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878783" y="251902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8319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2F4E1DC-FCFD-784E-A82E-5648D60D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9" y="934606"/>
            <a:ext cx="7372826" cy="58811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Generate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6AD32D-76D2-BB46-94E4-FBD70113E014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44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253987" y="137965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675163" y="123565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5315591" y="418129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5736767" y="403729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0556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Generate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752726-E369-4243-ACCA-96C7EF8ACB82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45</a:t>
            </a:fld>
            <a:endParaRPr lang="en-US" noProof="0" dirty="0"/>
          </a:p>
        </p:txBody>
      </p: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9DFA619-1629-4648-9108-C590C172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300688"/>
            <a:ext cx="4951594" cy="141882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2C4238-75A0-0C4D-A393-4765EE87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68" y="3538990"/>
            <a:ext cx="7248531" cy="1691627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 flipV="1">
            <a:off x="4650840" y="2267592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943194" y="219559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20" name="Connettore 4 12"/>
          <p:cNvCxnSpPr>
            <a:cxnSpLocks/>
          </p:cNvCxnSpPr>
          <p:nvPr/>
        </p:nvCxnSpPr>
        <p:spPr>
          <a:xfrm>
            <a:off x="3302565" y="2483592"/>
            <a:ext cx="2861727" cy="2123242"/>
          </a:xfrm>
          <a:prstGeom prst="straightConnector1">
            <a:avLst/>
          </a:prstGeom>
          <a:ln w="952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/>
          <p:cNvCxnSpPr>
            <a:stCxn id="18" idx="2"/>
          </p:cNvCxnSpPr>
          <p:nvPr/>
        </p:nvCxnSpPr>
        <p:spPr>
          <a:xfrm flipH="1" flipV="1">
            <a:off x="7176753" y="5150447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/>
          <p:cNvSpPr/>
          <p:nvPr/>
        </p:nvSpPr>
        <p:spPr>
          <a:xfrm>
            <a:off x="7469107" y="50784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" name="Parentesi quadra aperta 18"/>
          <p:cNvSpPr/>
          <p:nvPr/>
        </p:nvSpPr>
        <p:spPr>
          <a:xfrm>
            <a:off x="6164292" y="4311202"/>
            <a:ext cx="144379" cy="893825"/>
          </a:xfrm>
          <a:prstGeom prst="leftBracket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>
            <a:extLst>
              <a:ext uri="{FF2B5EF4-FFF2-40B4-BE49-F238E27FC236}">
                <a16:creationId xmlns:a16="http://schemas.microsoft.com/office/drawing/2014/main" id="{B33F1721-1621-AC40-AEFF-3523190A58FE}"/>
              </a:ext>
            </a:extLst>
          </p:cNvPr>
          <p:cNvSpPr/>
          <p:nvPr/>
        </p:nvSpPr>
        <p:spPr>
          <a:xfrm>
            <a:off x="3389420" y="5762924"/>
            <a:ext cx="3469077" cy="589892"/>
          </a:xfrm>
          <a:prstGeom prst="borderCallout1">
            <a:avLst>
              <a:gd name="adj1" fmla="val -8357"/>
              <a:gd name="adj2" fmla="val 85280"/>
              <a:gd name="adj3" fmla="val -92224"/>
              <a:gd name="adj4" fmla="val 95426"/>
            </a:avLst>
          </a:prstGeom>
          <a:solidFill>
            <a:schemeClr val="bg1"/>
          </a:solidFill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You get a </a:t>
            </a:r>
            <a:r>
              <a:rPr lang="en-US" sz="16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mavenized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 project... That’s simply great 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 </a:t>
            </a:r>
            <a:endParaRPr lang="en-US" sz="16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4286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1039C9-7E5D-8042-9466-F61409DC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534217"/>
            <a:ext cx="4064305" cy="3157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22A67-9951-9D4A-BD57-A3469756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925" y="1508090"/>
            <a:ext cx="4076155" cy="31993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Fix the pom.xml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26353D-FC65-114E-9D64-FD3F736CCA11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9" name="Parentesi quadra aperta 18"/>
          <p:cNvSpPr/>
          <p:nvPr/>
        </p:nvSpPr>
        <p:spPr>
          <a:xfrm>
            <a:off x="4899720" y="2011233"/>
            <a:ext cx="144379" cy="213975"/>
          </a:xfrm>
          <a:prstGeom prst="leftBracket">
            <a:avLst/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ttore 4 12"/>
          <p:cNvCxnSpPr>
            <a:cxnSpLocks/>
            <a:endCxn id="19" idx="1"/>
          </p:cNvCxnSpPr>
          <p:nvPr/>
        </p:nvCxnSpPr>
        <p:spPr>
          <a:xfrm>
            <a:off x="2312130" y="2118221"/>
            <a:ext cx="2587590" cy="0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 rot="21275611">
            <a:off x="3624652" y="3645873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Fix the version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44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EC8AB3-F139-2C43-81D0-1E3246EBF037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47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4677881" y="2933158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4970235" y="286115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44309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Generated Classes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3CDAE4-EEF9-E24D-B270-EF7C63A6836F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48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1771048" y="30884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2225040" y="29444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214657" y="4039777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668649" y="389577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4472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Generated Classes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E54082-6AFA-FE4A-BF6D-183AA90B537D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49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3965608" y="33764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4419600" y="32324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109608" y="4694127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63600" y="455012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D81DCEED-1D64-8E4C-9B82-3A66C4AEAAA9}"/>
              </a:ext>
            </a:extLst>
          </p:cNvPr>
          <p:cNvSpPr/>
          <p:nvPr/>
        </p:nvSpPr>
        <p:spPr>
          <a:xfrm>
            <a:off x="5838631" y="2335079"/>
            <a:ext cx="1912389" cy="991810"/>
          </a:xfrm>
          <a:prstGeom prst="borderCallout1">
            <a:avLst>
              <a:gd name="adj1" fmla="val 107111"/>
              <a:gd name="adj2" fmla="val 6742"/>
              <a:gd name="adj3" fmla="val 133921"/>
              <a:gd name="adj4" fmla="val -88482"/>
            </a:avLst>
          </a:prstGeom>
          <a:solidFill>
            <a:schemeClr val="bg1"/>
          </a:solidFill>
          <a:ln w="63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</a:rPr>
              <a:t>Since it is a “create” operation, the code 201 would be more appropriate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 </a:t>
            </a:r>
            <a:endParaRPr lang="en-US" sz="14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BFFED-0659-C241-936E-798EC3A60726}"/>
              </a:ext>
            </a:extLst>
          </p:cNvPr>
          <p:cNvSpPr/>
          <p:nvPr/>
        </p:nvSpPr>
        <p:spPr>
          <a:xfrm>
            <a:off x="5938138" y="6219964"/>
            <a:ext cx="31438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Raleway Light" panose="020B0403030101060003" pitchFamily="34" charset="77"/>
                <a:hlinkClick r:id="rId5"/>
              </a:rPr>
              <a:t>https://restfulapi.net/http-status-codes/</a:t>
            </a:r>
            <a:r>
              <a:rPr lang="en-US" sz="1200" dirty="0">
                <a:latin typeface="Raleway Light" panose="020B04030301010600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544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</a:t>
            </a:r>
            <a:r>
              <a:rPr lang="en-US" sz="2800" dirty="0" err="1"/>
              <a:t>TodoRESTServiceOpenApiSwagger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2F739C-22CA-FB49-B7CF-00697DE06A41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362575"/>
          </a:xfrm>
          <a:prstGeom prst="rect">
            <a:avLst/>
          </a:prstGeom>
        </p:spPr>
      </p:pic>
      <p:cxnSp>
        <p:nvCxnSpPr>
          <p:cNvPr id="28" name="Connettore 4 12"/>
          <p:cNvCxnSpPr>
            <a:stCxn id="29" idx="2"/>
          </p:cNvCxnSpPr>
          <p:nvPr/>
        </p:nvCxnSpPr>
        <p:spPr>
          <a:xfrm flipH="1">
            <a:off x="5621936" y="3085034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/>
          <p:cNvSpPr/>
          <p:nvPr/>
        </p:nvSpPr>
        <p:spPr>
          <a:xfrm>
            <a:off x="6043113" y="294103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EF5D2-93E4-2A4B-BDE7-954F59F3D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70"/>
          <a:stretch/>
        </p:blipFill>
        <p:spPr>
          <a:xfrm>
            <a:off x="915690" y="2198462"/>
            <a:ext cx="7140489" cy="34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0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Fix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A9FAF2-A7FB-D842-BD8F-63347A4042E4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50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3557716" y="3105743"/>
            <a:ext cx="253844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866487" y="3250119"/>
            <a:ext cx="4248813" cy="750770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javax.xml.bind.annotation.XmlRootElement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algn="ctr"/>
            <a:endParaRPr lang="en-US" sz="1400" dirty="0">
              <a:solidFill>
                <a:srgbClr val="FF6600"/>
              </a:solidFill>
              <a:latin typeface="Raleway Light" panose="020B0403030101060003" pitchFamily="34" charset="0"/>
            </a:endParaRPr>
          </a:p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Maps a class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or an 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enum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type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to an XML element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sp>
        <p:nvSpPr>
          <p:cNvPr id="14" name="Ovale 13"/>
          <p:cNvSpPr/>
          <p:nvPr/>
        </p:nvSpPr>
        <p:spPr>
          <a:xfrm>
            <a:off x="3811560" y="310574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0987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</a:t>
            </a:r>
            <a:r>
              <a:rPr lang="en-US" sz="2800" dirty="0" err="1">
                <a:solidFill>
                  <a:schemeClr val="tx1"/>
                </a:solidFill>
              </a:rPr>
              <a:t>DefaultApiTest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D2263E-7EEA-A044-A467-2AEBF9771F92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51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060833" y="2972219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514825" y="282821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3912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createTest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01255-63B5-0545-B91B-A20FD5A07DD7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52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783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639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4138559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413855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430754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430754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5561494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556149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22" name="Connettore 4 12"/>
          <p:cNvCxnSpPr>
            <a:stCxn id="23" idx="6"/>
          </p:cNvCxnSpPr>
          <p:nvPr/>
        </p:nvCxnSpPr>
        <p:spPr>
          <a:xfrm flipV="1">
            <a:off x="1525604" y="5730478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1237604" y="573047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56349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deleteTest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D2A62F-71D2-8C4C-B305-CB6070FB4C22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53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387788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3877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556772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55677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4205900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420590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22" name="Connettore 4 12"/>
          <p:cNvCxnSpPr>
            <a:stCxn id="23" idx="6"/>
          </p:cNvCxnSpPr>
          <p:nvPr/>
        </p:nvCxnSpPr>
        <p:spPr>
          <a:xfrm flipV="1">
            <a:off x="1525604" y="4374884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1237604" y="437488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2185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getTodoTest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081EFB-6DC9-C84A-A9D6-CE26CE54F2CB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54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49366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4936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662647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6626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4302150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430215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54848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getTodosTest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93ED46-98CF-ED44-A32F-738B4750A259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55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43591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43591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604897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6048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1389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updateTest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B1383E-154E-1B4A-833B-4B35F67DACB7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56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34004" y="4090431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46004" y="409043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42404" y="4259415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54404" y="42594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848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Execute Tests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7A110C-67A7-5C43-AD35-7624333A8D66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57</a:t>
            </a:fld>
            <a:endParaRPr lang="en-US" noProof="0" dirty="0"/>
          </a:p>
        </p:txBody>
      </p:sp>
      <p:cxnSp>
        <p:nvCxnSpPr>
          <p:cNvPr id="16" name="Connettore 4 12"/>
          <p:cNvCxnSpPr>
            <a:stCxn id="17" idx="2"/>
          </p:cNvCxnSpPr>
          <p:nvPr/>
        </p:nvCxnSpPr>
        <p:spPr>
          <a:xfrm flipH="1">
            <a:off x="7027200" y="3845588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7273447" y="37015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2"/>
          </p:cNvCxnSpPr>
          <p:nvPr/>
        </p:nvCxnSpPr>
        <p:spPr>
          <a:xfrm flipH="1">
            <a:off x="3416122" y="3662363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3662369" y="3518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2" name="Connettore 4 12"/>
          <p:cNvCxnSpPr>
            <a:stCxn id="23" idx="2"/>
          </p:cNvCxnSpPr>
          <p:nvPr/>
        </p:nvCxnSpPr>
        <p:spPr>
          <a:xfrm flipH="1">
            <a:off x="2166054" y="4285988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2412301" y="41419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E1162-1DCD-154A-900E-07EF76615CBD}"/>
              </a:ext>
            </a:extLst>
          </p:cNvPr>
          <p:cNvSpPr/>
          <p:nvPr/>
        </p:nvSpPr>
        <p:spPr>
          <a:xfrm>
            <a:off x="4394390" y="2767471"/>
            <a:ext cx="3444709" cy="85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6600"/>
                </a:solidFill>
                <a:latin typeface="Raleway Light" panose="020B0403030101060003" pitchFamily="34" charset="77"/>
                <a:cs typeface="Courier New" panose="02070309020205020404" pitchFamily="49" charset="0"/>
              </a:rPr>
              <a:t>Do not forget to run the “</a:t>
            </a:r>
            <a:r>
              <a:rPr lang="en-GB" sz="1400" b="1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TodoRESTServiceOpenApiSwagger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</a:rPr>
              <a:t>” service first 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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</a:rPr>
              <a:t> </a:t>
            </a:r>
            <a:endParaRPr lang="en-US" sz="1400" b="1" dirty="0">
              <a:solidFill>
                <a:srgbClr val="FF6600"/>
              </a:solidFill>
              <a:latin typeface="Raleway Light" panose="020B0403030101060003" pitchFamily="34" charset="7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099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Tests Execution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F0144AD-2D43-D043-A092-E12DE36119AB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58</a:t>
            </a:fld>
            <a:endParaRPr lang="en-US" noProof="0" dirty="0"/>
          </a:p>
        </p:txBody>
      </p:sp>
      <p:cxnSp>
        <p:nvCxnSpPr>
          <p:cNvPr id="20" name="Connettore 4 12"/>
          <p:cNvCxnSpPr>
            <a:stCxn id="21" idx="2"/>
          </p:cNvCxnSpPr>
          <p:nvPr/>
        </p:nvCxnSpPr>
        <p:spPr>
          <a:xfrm flipH="1">
            <a:off x="4012132" y="2882717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4258379" y="273871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2" name="Connettore 4 12"/>
          <p:cNvCxnSpPr>
            <a:stCxn id="23" idx="2"/>
          </p:cNvCxnSpPr>
          <p:nvPr/>
        </p:nvCxnSpPr>
        <p:spPr>
          <a:xfrm flipH="1">
            <a:off x="6077508" y="1764169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6323755" y="162016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9541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2688-DC94-BD47-85C7-144E4A60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Generating the REST Client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0E5787-6335-E242-8B2C-59B5290B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1888" y="1340520"/>
            <a:ext cx="7543514" cy="49868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4E479-16ED-5645-A3CE-FE0FA3BBD0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EA2F36-F6C4-4245-AABA-9159795C657E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5019-A88E-6F42-9518-6E15DBB50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81B7-337D-3D48-A1BD-2827882A0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C82DD9-3191-EC48-AE31-9118BEDDDBCE}"/>
              </a:ext>
            </a:extLst>
          </p:cNvPr>
          <p:cNvSpPr/>
          <p:nvPr/>
        </p:nvSpPr>
        <p:spPr>
          <a:xfrm>
            <a:off x="63135" y="917758"/>
            <a:ext cx="753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  <a:latin typeface="Raleway Light" panose="020B0403030101060003" pitchFamily="34" charset="77"/>
              </a:rPr>
              <a:t>That’s the method we have used so far for generating the REST Client</a:t>
            </a:r>
          </a:p>
        </p:txBody>
      </p:sp>
      <p:sp>
        <p:nvSpPr>
          <p:cNvPr id="10" name="Rettangolo 13">
            <a:extLst>
              <a:ext uri="{FF2B5EF4-FFF2-40B4-BE49-F238E27FC236}">
                <a16:creationId xmlns:a16="http://schemas.microsoft.com/office/drawing/2014/main" id="{DD8864CB-C27B-244B-A3BC-E07D6CF255C4}"/>
              </a:ext>
            </a:extLst>
          </p:cNvPr>
          <p:cNvSpPr/>
          <p:nvPr/>
        </p:nvSpPr>
        <p:spPr>
          <a:xfrm>
            <a:off x="2058202" y="6272633"/>
            <a:ext cx="6963878" cy="316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1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https://fizzylogic.nl/2018/09/26/learn-how-to-quickly-generate-rest-clients-from-swagger-files/</a:t>
            </a:r>
          </a:p>
        </p:txBody>
      </p:sp>
    </p:spTree>
    <p:extLst>
      <p:ext uri="{BB962C8B-B14F-4D97-AF65-F5344CB8AC3E}">
        <p14:creationId xmlns:p14="http://schemas.microsoft.com/office/powerpoint/2010/main" val="79317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Add </a:t>
            </a:r>
            <a:r>
              <a:rPr lang="en-US" sz="2800" dirty="0" err="1">
                <a:solidFill>
                  <a:schemeClr val="tx1"/>
                </a:solidFill>
              </a:rPr>
              <a:t>Openapi</a:t>
            </a:r>
            <a:r>
              <a:rPr lang="en-US" sz="2800" dirty="0">
                <a:solidFill>
                  <a:schemeClr val="tx1"/>
                </a:solidFill>
              </a:rPr>
              <a:t> and Swagger dependencies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46D6C5-6967-5F46-BCA7-0060F8F1BEE3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305425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9433A5-9A13-F740-9E2C-3EA396613C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654"/>
          <a:stretch/>
        </p:blipFill>
        <p:spPr>
          <a:xfrm>
            <a:off x="897995" y="2201088"/>
            <a:ext cx="7166067" cy="33799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CF4-0536-1043-889D-6B2F8D7DF4CA}"/>
              </a:ext>
            </a:extLst>
          </p:cNvPr>
          <p:cNvSpPr/>
          <p:nvPr/>
        </p:nvSpPr>
        <p:spPr>
          <a:xfrm>
            <a:off x="2142309" y="2680469"/>
            <a:ext cx="5399314" cy="486347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D1233D-BB6D-A246-8036-294BC3732B3E}"/>
              </a:ext>
            </a:extLst>
          </p:cNvPr>
          <p:cNvSpPr/>
          <p:nvPr/>
        </p:nvSpPr>
        <p:spPr>
          <a:xfrm>
            <a:off x="2146662" y="3494720"/>
            <a:ext cx="3069772" cy="471625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7649332" y="2844402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8070509" y="27004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5314490" y="3662363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5735667" y="3518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3" name="Connettore 4 12"/>
          <p:cNvCxnSpPr>
            <a:stCxn id="15" idx="2"/>
          </p:cNvCxnSpPr>
          <p:nvPr/>
        </p:nvCxnSpPr>
        <p:spPr>
          <a:xfrm flipH="1">
            <a:off x="5974410" y="4499947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/>
          <p:cNvSpPr/>
          <p:nvPr/>
        </p:nvSpPr>
        <p:spPr>
          <a:xfrm>
            <a:off x="6395587" y="43559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52C52-0203-F844-9637-A2125D127246}"/>
              </a:ext>
            </a:extLst>
          </p:cNvPr>
          <p:cNvSpPr/>
          <p:nvPr/>
        </p:nvSpPr>
        <p:spPr>
          <a:xfrm>
            <a:off x="2124785" y="4282846"/>
            <a:ext cx="3714424" cy="471625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B05CEA-DD86-3C46-9976-FF994B636269}"/>
              </a:ext>
            </a:extLst>
          </p:cNvPr>
          <p:cNvSpPr/>
          <p:nvPr/>
        </p:nvSpPr>
        <p:spPr>
          <a:xfrm>
            <a:off x="1682808" y="2365151"/>
            <a:ext cx="6533170" cy="165302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F439B0-5E61-130B-7296-A53BF974E4B1}"/>
              </a:ext>
            </a:extLst>
          </p:cNvPr>
          <p:cNvSpPr/>
          <p:nvPr/>
        </p:nvSpPr>
        <p:spPr>
          <a:xfrm>
            <a:off x="50261" y="2679827"/>
            <a:ext cx="2057400" cy="48474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For generating </a:t>
            </a:r>
            <a:r>
              <a:rPr lang="en-US" sz="105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OpenAPI</a:t>
            </a:r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 v3.0 documents from JAX-RS service endpoints</a:t>
            </a:r>
            <a:endParaRPr lang="en-IT" sz="105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9F962B-A016-2781-4F02-64C70741C6E0}"/>
              </a:ext>
            </a:extLst>
          </p:cNvPr>
          <p:cNvSpPr/>
          <p:nvPr/>
        </p:nvSpPr>
        <p:spPr>
          <a:xfrm>
            <a:off x="50261" y="3490703"/>
            <a:ext cx="2057400" cy="48559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For including client-side web libraries (e.g., jQuery &amp; Bootstrap) packaged into JAR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D2F71A-67F7-B583-BA04-8F3A75BDE99B}"/>
              </a:ext>
            </a:extLst>
          </p:cNvPr>
          <p:cNvSpPr/>
          <p:nvPr/>
        </p:nvSpPr>
        <p:spPr>
          <a:xfrm>
            <a:off x="42641" y="4352544"/>
            <a:ext cx="2057400" cy="323165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 anchor="ctr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Offers annotations to produce Swagger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67032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BA6BBB-A64E-3E40-B19F-CFE6F6C8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70"/>
          <a:stretch/>
        </p:blipFill>
        <p:spPr>
          <a:xfrm>
            <a:off x="1171303" y="1263014"/>
            <a:ext cx="6615350" cy="476332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Alternative Way for Generating the REST Client (1/3)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DB25AC-4527-0D49-812E-FB7F80BA0DAE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16" name="Rettangolo 15"/>
          <p:cNvSpPr/>
          <p:nvPr/>
        </p:nvSpPr>
        <p:spPr>
          <a:xfrm>
            <a:off x="1510231" y="4793897"/>
            <a:ext cx="3592991" cy="1906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F593AC88-D962-0CEB-B033-FC3007819F0D}"/>
              </a:ext>
            </a:extLst>
          </p:cNvPr>
          <p:cNvSpPr/>
          <p:nvPr/>
        </p:nvSpPr>
        <p:spPr>
          <a:xfrm>
            <a:off x="1397709" y="5633086"/>
            <a:ext cx="2699467" cy="1906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2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BA39EA-BA99-BB4B-9828-B8EF72AB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8" y="1020043"/>
            <a:ext cx="7175863" cy="466969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Alternative Way for Generating the REST Client (2/3)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85BB5C-1250-354B-8A46-E055A7CE84A8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61</a:t>
            </a:fld>
            <a:endParaRPr lang="en-US" noProof="0" dirty="0"/>
          </a:p>
        </p:txBody>
      </p:sp>
      <p:sp>
        <p:nvSpPr>
          <p:cNvPr id="11" name="Rettangolo 10"/>
          <p:cNvSpPr/>
          <p:nvPr/>
        </p:nvSpPr>
        <p:spPr>
          <a:xfrm>
            <a:off x="1158240" y="1349320"/>
            <a:ext cx="6017916" cy="20080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" name="Connettore 4 12">
            <a:extLst>
              <a:ext uri="{FF2B5EF4-FFF2-40B4-BE49-F238E27FC236}">
                <a16:creationId xmlns:a16="http://schemas.microsoft.com/office/drawing/2014/main" id="{7124CCF9-93F0-80B9-38D7-A89D02B9F682}"/>
              </a:ext>
            </a:extLst>
          </p:cNvPr>
          <p:cNvCxnSpPr>
            <a:cxnSpLocks/>
          </p:cNvCxnSpPr>
          <p:nvPr/>
        </p:nvCxnSpPr>
        <p:spPr>
          <a:xfrm flipH="1" flipV="1">
            <a:off x="4307305" y="5399611"/>
            <a:ext cx="713874" cy="63544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2786ABC2-DCD6-0F37-0EF8-06637D10A760}"/>
              </a:ext>
            </a:extLst>
          </p:cNvPr>
          <p:cNvSpPr/>
          <p:nvPr/>
        </p:nvSpPr>
        <p:spPr>
          <a:xfrm>
            <a:off x="4428387" y="6098144"/>
            <a:ext cx="2815748" cy="287292"/>
          </a:xfrm>
          <a:prstGeom prst="borderCallout1">
            <a:avLst>
              <a:gd name="adj1" fmla="val -21319"/>
              <a:gd name="adj2" fmla="val 42350"/>
              <a:gd name="adj3" fmla="val -248577"/>
              <a:gd name="adj4" fmla="val 39707"/>
            </a:avLst>
          </a:prstGeom>
          <a:solidFill>
            <a:schemeClr val="bg1"/>
          </a:solidFill>
          <a:ln w="63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</a:rPr>
              <a:t>Three arguments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 next slide</a:t>
            </a:r>
            <a:endParaRPr lang="en-US" sz="14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7892E203-E22A-375B-9C6D-8F4EF9C7DDE8}"/>
              </a:ext>
            </a:extLst>
          </p:cNvPr>
          <p:cNvCxnSpPr>
            <a:cxnSpLocks/>
          </p:cNvCxnSpPr>
          <p:nvPr/>
        </p:nvCxnSpPr>
        <p:spPr>
          <a:xfrm flipV="1">
            <a:off x="5999748" y="5411314"/>
            <a:ext cx="328863" cy="624857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82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B30D-3F29-F942-85FF-DFCFA86F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Alternative Way for Generating the REST Client (3/3)</a:t>
            </a:r>
            <a:endParaRPr lang="en-US" dirty="0"/>
          </a:p>
        </p:txBody>
      </p:sp>
      <p:pic>
        <p:nvPicPr>
          <p:cNvPr id="8" name="Content Placeholder 7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501563FD-CF02-7F4D-B992-A7DF537C6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891" y="1746176"/>
            <a:ext cx="7496217" cy="336564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BD70-2C2E-A645-B13B-DDEB319BA8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7E16F2-0189-B145-9C19-C943A680CC62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DD365-8D38-3C45-B76A-27FD6B4AF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BE6BA-93FC-8F4E-957A-712D93B9B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62</a:t>
            </a:fld>
            <a:endParaRPr lang="en-US" noProof="0" dirty="0"/>
          </a:p>
        </p:txBody>
      </p:sp>
      <p:sp>
        <p:nvSpPr>
          <p:cNvPr id="9" name="Rettangolo 10">
            <a:extLst>
              <a:ext uri="{FF2B5EF4-FFF2-40B4-BE49-F238E27FC236}">
                <a16:creationId xmlns:a16="http://schemas.microsoft.com/office/drawing/2014/main" id="{51ADEB5C-CD91-0949-8C9C-A11B3A0F4DB2}"/>
              </a:ext>
            </a:extLst>
          </p:cNvPr>
          <p:cNvSpPr/>
          <p:nvPr/>
        </p:nvSpPr>
        <p:spPr>
          <a:xfrm>
            <a:off x="1006045" y="1854414"/>
            <a:ext cx="4110318" cy="20080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9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References</a:t>
            </a:r>
            <a:endParaRPr lang="it-IT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6635EE-5710-344F-BA8B-317CB89BEEAB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28" name="Rettangolo 27"/>
          <p:cNvSpPr/>
          <p:nvPr/>
        </p:nvSpPr>
        <p:spPr>
          <a:xfrm>
            <a:off x="270300" y="1067953"/>
            <a:ext cx="8605417" cy="4481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http://cxf.apache.org/docs/openapifeature.html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https://swagger.io/docs/specification/about/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https://swagger.io/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https://voicebase.readthedocs.io/en/v3/how-to-guides/swagger-codegen.html#download-swagger-codegen-cli-tool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https://fizzylogic.nl/2018/09/26/learn-how-to-quickly-generate-rest-clients-from-swagger-files/</a:t>
            </a:r>
          </a:p>
        </p:txBody>
      </p:sp>
    </p:spTree>
    <p:extLst>
      <p:ext uri="{BB962C8B-B14F-4D97-AF65-F5344CB8AC3E}">
        <p14:creationId xmlns:p14="http://schemas.microsoft.com/office/powerpoint/2010/main" val="108067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Add </a:t>
            </a:r>
            <a:r>
              <a:rPr lang="en-US" sz="2800" dirty="0" err="1">
                <a:solidFill>
                  <a:schemeClr val="tx1"/>
                </a:solidFill>
              </a:rPr>
              <a:t>jackson-jaxrs-json</a:t>
            </a:r>
            <a:r>
              <a:rPr lang="en-US" sz="2800" dirty="0">
                <a:solidFill>
                  <a:schemeClr val="tx1"/>
                </a:solidFill>
              </a:rPr>
              <a:t> provider dependency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B523D5-5CF3-6D48-B209-6F337B10DD23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305425"/>
          </a:xfrm>
          <a:prstGeom prst="rect">
            <a:avLst/>
          </a:prstGeom>
        </p:spPr>
      </p:pic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5660437" y="2844402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6081614" y="27004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B056B1-9EC1-0F45-8219-82F0D9AB8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68"/>
          <a:stretch/>
        </p:blipFill>
        <p:spPr>
          <a:xfrm>
            <a:off x="910212" y="2230820"/>
            <a:ext cx="7145967" cy="33817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D472E6-76DD-0140-83CE-71410F4C0A6C}"/>
              </a:ext>
            </a:extLst>
          </p:cNvPr>
          <p:cNvSpPr/>
          <p:nvPr/>
        </p:nvSpPr>
        <p:spPr>
          <a:xfrm>
            <a:off x="2075305" y="2684819"/>
            <a:ext cx="4220993" cy="471625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6EDE3B1D-232C-D947-BF95-6469E3B22D36}"/>
              </a:ext>
            </a:extLst>
          </p:cNvPr>
          <p:cNvCxnSpPr>
            <a:stCxn id="13" idx="2"/>
          </p:cNvCxnSpPr>
          <p:nvPr/>
        </p:nvCxnSpPr>
        <p:spPr>
          <a:xfrm flipH="1">
            <a:off x="6376936" y="2843753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1">
            <a:extLst>
              <a:ext uri="{FF2B5EF4-FFF2-40B4-BE49-F238E27FC236}">
                <a16:creationId xmlns:a16="http://schemas.microsoft.com/office/drawing/2014/main" id="{6047E49C-9AAC-2948-AC3E-E06CE686EE4B}"/>
              </a:ext>
            </a:extLst>
          </p:cNvPr>
          <p:cNvSpPr/>
          <p:nvPr/>
        </p:nvSpPr>
        <p:spPr>
          <a:xfrm>
            <a:off x="6798113" y="269975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EC2EE4-AED8-A542-AB40-86918341BF94}"/>
              </a:ext>
            </a:extLst>
          </p:cNvPr>
          <p:cNvSpPr/>
          <p:nvPr/>
        </p:nvSpPr>
        <p:spPr>
          <a:xfrm>
            <a:off x="136159" y="2682982"/>
            <a:ext cx="1870364" cy="48474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 anchor="ctr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Automatically serialize and deserialize resources for JSON content MediaType</a:t>
            </a:r>
          </a:p>
        </p:txBody>
      </p:sp>
    </p:spTree>
    <p:extLst>
      <p:ext uri="{BB962C8B-B14F-4D97-AF65-F5344CB8AC3E}">
        <p14:creationId xmlns:p14="http://schemas.microsoft.com/office/powerpoint/2010/main" val="382475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704FE3-4E01-A943-BE62-8BCCA4633205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8</a:t>
            </a:fld>
            <a:endParaRPr lang="en-US" noProof="0" dirty="0"/>
          </a:p>
        </p:txBody>
      </p:sp>
      <p:cxnSp>
        <p:nvCxnSpPr>
          <p:cNvPr id="8" name="Connettore 4 12"/>
          <p:cNvCxnSpPr>
            <a:stCxn id="9" idx="2"/>
          </p:cNvCxnSpPr>
          <p:nvPr/>
        </p:nvCxnSpPr>
        <p:spPr>
          <a:xfrm flipH="1" flipV="1">
            <a:off x="2878737" y="302184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3299913" y="302184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 flipV="1">
            <a:off x="3175137" y="455071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596313" y="455071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5925184" y="520517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6346360" y="520517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D0C56FBF-DEE2-0845-BE10-11C9C0D9C821}"/>
              </a:ext>
            </a:extLst>
          </p:cNvPr>
          <p:cNvSpPr/>
          <p:nvPr/>
        </p:nvSpPr>
        <p:spPr>
          <a:xfrm>
            <a:off x="5137834" y="2422358"/>
            <a:ext cx="3725429" cy="1427747"/>
          </a:xfrm>
          <a:prstGeom prst="borderCallout1">
            <a:avLst>
              <a:gd name="adj1" fmla="val 19584"/>
              <a:gd name="adj2" fmla="val -2764"/>
              <a:gd name="adj3" fmla="val 30845"/>
              <a:gd name="adj4" fmla="val -44714"/>
            </a:avLst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 objects are </a:t>
            </a:r>
            <a:b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JAXB-supported objects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In next slides, it will be used for the annotation </a:t>
            </a:r>
            <a:b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@Schema (implementation = </a:t>
            </a: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Todo.class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882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9A89-FFF2-2D47-974B-84508AED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Type </a:t>
            </a:r>
            <a:r>
              <a:rPr lang="en-US" dirty="0" err="1"/>
              <a:t>XmlRootElement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B52B-209D-0F46-A26A-217651816E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827BBD-44C3-A04A-A7C8-D53E2BF78C9E}" type="datetime1">
              <a:rPr lang="it-IT" noProof="0" smtClean="0"/>
              <a:t>17/05/2025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DD8B-B492-D74A-9369-873D8B470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25008-7AE1-0A41-A1E6-E0F77A837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E5A2772-21E5-4246-992B-D03313EB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41411"/>
            <a:ext cx="5216438" cy="3493068"/>
          </a:xfrm>
          <a:prstGeom prst="rect">
            <a:avLst/>
          </a:prstGeom>
          <a:ln w="6350">
            <a:solidFill>
              <a:srgbClr val="FF6600"/>
            </a:solidFill>
          </a:ln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C66C475-E448-6740-8E68-43439303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963" y="4033780"/>
            <a:ext cx="7026683" cy="2094405"/>
          </a:xfrm>
          <a:prstGeom prst="rect">
            <a:avLst/>
          </a:prstGeom>
          <a:ln w="6350">
            <a:solidFill>
              <a:srgbClr val="FF66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804FCF-1D67-274D-8E5B-59336A3F51F8}"/>
              </a:ext>
            </a:extLst>
          </p:cNvPr>
          <p:cNvSpPr/>
          <p:nvPr/>
        </p:nvSpPr>
        <p:spPr>
          <a:xfrm>
            <a:off x="2298418" y="6264184"/>
            <a:ext cx="66903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Raleway Light" panose="020B0403030101060003" pitchFamily="34" charset="77"/>
                <a:hlinkClick r:id="rId5"/>
              </a:rPr>
              <a:t>https://docs.oracle.com/javase/8/docs/api/javax/xml/bind/annotation/XmlRootElement.html</a:t>
            </a:r>
            <a:r>
              <a:rPr lang="en-US" sz="1000" dirty="0">
                <a:latin typeface="Raleway Light" panose="020B0403030101060003" pitchFamily="34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0553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ABB096EC3CC149A4F51C2DE119D9B4" ma:contentTypeVersion="0" ma:contentTypeDescription="Creare un nuovo documento." ma:contentTypeScope="" ma:versionID="9dea88ba5f78a6b146889acfc064c07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225e9aae371dd734b3cca370db35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3CB5E2-722F-4F2D-A07E-377D9D1AD8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DC9D085-320A-4536-B23A-D8C7B5F0F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5D58040-2B81-478C-A3FC-F60231CDA7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29530</TotalTime>
  <Words>1914</Words>
  <Application>Microsoft Office PowerPoint</Application>
  <PresentationFormat>Presentazione su schermo (4:3)</PresentationFormat>
  <Paragraphs>518</Paragraphs>
  <Slides>63</Slides>
  <Notes>63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Raleway Light</vt:lpstr>
      <vt:lpstr>Raleway Light</vt:lpstr>
      <vt:lpstr>Wingdings</vt:lpstr>
      <vt:lpstr>Office Theme</vt:lpstr>
      <vt:lpstr>Service-oriented Software Engineering (SoSE)</vt:lpstr>
      <vt:lpstr>What have we done? (from previous lectures)</vt:lpstr>
      <vt:lpstr>What is Swagger?</vt:lpstr>
      <vt:lpstr>Ingredients</vt:lpstr>
      <vt:lpstr>Create TodoRESTServiceOpenApiSwagger</vt:lpstr>
      <vt:lpstr>Add Openapi and Swagger dependencies</vt:lpstr>
      <vt:lpstr>Add jackson-jaxrs-json provider dependency</vt:lpstr>
      <vt:lpstr>Create the Todo Class</vt:lpstr>
      <vt:lpstr>Annotation Type XmlRootElement</vt:lpstr>
      <vt:lpstr>Create the Todo Class</vt:lpstr>
      <vt:lpstr>Create the TodoDAO class</vt:lpstr>
      <vt:lpstr>Just not to forget... </vt:lpstr>
      <vt:lpstr>Create the TodoRestApi Interface</vt:lpstr>
      <vt:lpstr>Create the TodoRestApi Interface</vt:lpstr>
      <vt:lpstr>Create the TodoRestApi Interface</vt:lpstr>
      <vt:lpstr>Create the TodoRestApi Interface</vt:lpstr>
      <vt:lpstr>Complete Description of Swagger Annotations</vt:lpstr>
      <vt:lpstr>Implement the TodoRestApi Interface</vt:lpstr>
      <vt:lpstr>Implement the TodoRestApi Interface</vt:lpstr>
      <vt:lpstr>Create the openapi-configuration.json</vt:lpstr>
      <vt:lpstr>Create the openapi-configuration.json</vt:lpstr>
      <vt:lpstr>Configure the servlet</vt:lpstr>
      <vt:lpstr>Deploy the REST Service</vt:lpstr>
      <vt:lpstr>The REST API description - WADL</vt:lpstr>
      <vt:lpstr>The REST API description - WADL</vt:lpstr>
      <vt:lpstr>The REST Api description - WADL</vt:lpstr>
      <vt:lpstr>The REST API description - JSON</vt:lpstr>
      <vt:lpstr>The REST Api description - YAML</vt:lpstr>
      <vt:lpstr>Swagger api-docs</vt:lpstr>
      <vt:lpstr>Swagger api-docs</vt:lpstr>
      <vt:lpstr>Try to invoke GET /todo</vt:lpstr>
      <vt:lpstr>Try to invoke GET /todo</vt:lpstr>
      <vt:lpstr>Try to invoke GET /todo</vt:lpstr>
      <vt:lpstr>Try to invoke GET /todo</vt:lpstr>
      <vt:lpstr>Try to invoke POST /todo</vt:lpstr>
      <vt:lpstr>Try to invoke POST /todo</vt:lpstr>
      <vt:lpstr>Try to invoke POST /todo</vt:lpstr>
      <vt:lpstr>Try to invoke POST /todo</vt:lpstr>
      <vt:lpstr>Try to invoke POST /todo</vt:lpstr>
      <vt:lpstr>Presentazione standard di PowerPoint</vt:lpstr>
      <vt:lpstr>Save the JSON or YAML Description</vt:lpstr>
      <vt:lpstr>Import the JSON or YAML Description</vt:lpstr>
      <vt:lpstr>Import the JSON or YAML Description</vt:lpstr>
      <vt:lpstr>Generate the jaxrs-cxf-client Project</vt:lpstr>
      <vt:lpstr>Generate the jaxrs-cxf-client Project</vt:lpstr>
      <vt:lpstr>Fix the pom.xml</vt:lpstr>
      <vt:lpstr>Import the jaxrs-cxf-client Project</vt:lpstr>
      <vt:lpstr>Check the Generated Classes</vt:lpstr>
      <vt:lpstr>Check the Generated Classes</vt:lpstr>
      <vt:lpstr>Fix the Todo Class</vt:lpstr>
      <vt:lpstr>Check the DefaultApiTest Class</vt:lpstr>
      <vt:lpstr>Implement the createTest </vt:lpstr>
      <vt:lpstr>Implement the deleteTest </vt:lpstr>
      <vt:lpstr>Implement the getTodoTest </vt:lpstr>
      <vt:lpstr>Implement the getTodosTest </vt:lpstr>
      <vt:lpstr>Implement the updateTest </vt:lpstr>
      <vt:lpstr>Execute Tests</vt:lpstr>
      <vt:lpstr>Check Tests Execution</vt:lpstr>
      <vt:lpstr>Generating the REST Client</vt:lpstr>
      <vt:lpstr>Alternative Way for Generating the REST Client (1/3)</vt:lpstr>
      <vt:lpstr>Alternative Way for Generating the REST Client (2/3)</vt:lpstr>
      <vt:lpstr>Alternative Way for Generating the REST Client (3/3)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Autili</dc:creator>
  <cp:lastModifiedBy>Alfredo Faro'</cp:lastModifiedBy>
  <cp:revision>3762</cp:revision>
  <cp:lastPrinted>2020-12-16T15:48:47Z</cp:lastPrinted>
  <dcterms:created xsi:type="dcterms:W3CDTF">2016-04-14T12:48:42Z</dcterms:created>
  <dcterms:modified xsi:type="dcterms:W3CDTF">2025-05-17T19:10:02Z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0x010100D8ABB096EC3CC149A4F51C2DE119D9B4</vt:lpwstr>
  </property>
</Properties>
</file>